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sldIdLst>
    <p:sldId id="326" r:id="rId5"/>
    <p:sldId id="327" r:id="rId6"/>
    <p:sldId id="328" r:id="rId7"/>
    <p:sldId id="329" r:id="rId8"/>
    <p:sldId id="330" r:id="rId9"/>
    <p:sldId id="331" r:id="rId10"/>
    <p:sldId id="332" r:id="rId11"/>
    <p:sldId id="333" r:id="rId12"/>
    <p:sldId id="334" r:id="rId13"/>
    <p:sldId id="335" r:id="rId14"/>
    <p:sldId id="336" r:id="rId15"/>
    <p:sldId id="337" r:id="rId16"/>
    <p:sldId id="338" r:id="rId17"/>
    <p:sldId id="339" r:id="rId18"/>
    <p:sldId id="340" r:id="rId19"/>
    <p:sldId id="341" r:id="rId20"/>
    <p:sldId id="342" r:id="rId21"/>
    <p:sldId id="257" r:id="rId22"/>
    <p:sldId id="260" r:id="rId23"/>
    <p:sldId id="271" r:id="rId24"/>
    <p:sldId id="278" r:id="rId25"/>
    <p:sldId id="287" r:id="rId26"/>
    <p:sldId id="277" r:id="rId27"/>
    <p:sldId id="312" r:id="rId28"/>
    <p:sldId id="272" r:id="rId29"/>
    <p:sldId id="279" r:id="rId30"/>
    <p:sldId id="322" r:id="rId31"/>
    <p:sldId id="274" r:id="rId32"/>
    <p:sldId id="280" r:id="rId33"/>
    <p:sldId id="324" r:id="rId34"/>
    <p:sldId id="275" r:id="rId35"/>
    <p:sldId id="281" r:id="rId36"/>
    <p:sldId id="325" r:id="rId37"/>
    <p:sldId id="27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6C9D5E-70C6-423F-AC7E-8CA10E6DD752}" v="36" dt="2024-03-03T18:26:51.1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94660"/>
  </p:normalViewPr>
  <p:slideViewPr>
    <p:cSldViewPr snapToGrid="0">
      <p:cViewPr varScale="1">
        <p:scale>
          <a:sx n="62" d="100"/>
          <a:sy n="62" d="100"/>
        </p:scale>
        <p:origin x="54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E0B3C-67A2-7148-B6AA-0BACA553FC7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BF1B4B3-451D-A148-9676-2C6145771F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430A5EE-1593-754B-ACE6-52C0F54BC6A7}"/>
              </a:ext>
            </a:extLst>
          </p:cNvPr>
          <p:cNvSpPr>
            <a:spLocks noGrp="1"/>
          </p:cNvSpPr>
          <p:nvPr>
            <p:ph type="dt" sz="half" idx="10"/>
          </p:nvPr>
        </p:nvSpPr>
        <p:spPr/>
        <p:txBody>
          <a:bodyPr/>
          <a:lstStyle/>
          <a:p>
            <a:fld id="{0FAD539E-23AA-834E-82EE-15BB1189FB91}" type="datetimeFigureOut">
              <a:rPr lang="en-US" smtClean="0"/>
              <a:t>3/3/2024</a:t>
            </a:fld>
            <a:endParaRPr lang="en-US"/>
          </a:p>
        </p:txBody>
      </p:sp>
      <p:sp>
        <p:nvSpPr>
          <p:cNvPr id="5" name="Footer Placeholder 4">
            <a:extLst>
              <a:ext uri="{FF2B5EF4-FFF2-40B4-BE49-F238E27FC236}">
                <a16:creationId xmlns:a16="http://schemas.microsoft.com/office/drawing/2014/main" id="{B37519E1-E8A9-D846-A7E3-8EDB6B055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424F03-84D7-6642-B009-FEAE3F68994C}"/>
              </a:ext>
            </a:extLst>
          </p:cNvPr>
          <p:cNvSpPr>
            <a:spLocks noGrp="1"/>
          </p:cNvSpPr>
          <p:nvPr>
            <p:ph type="sldNum" sz="quarter" idx="12"/>
          </p:nvPr>
        </p:nvSpPr>
        <p:spPr/>
        <p:txBody>
          <a:bodyPr/>
          <a:lstStyle/>
          <a:p>
            <a:fld id="{2A5B9872-C58A-1648-90C3-22F03234FB32}" type="slidenum">
              <a:rPr lang="en-US" smtClean="0"/>
              <a:t>‹#›</a:t>
            </a:fld>
            <a:endParaRPr lang="en-US"/>
          </a:p>
        </p:txBody>
      </p:sp>
    </p:spTree>
    <p:extLst>
      <p:ext uri="{BB962C8B-B14F-4D97-AF65-F5344CB8AC3E}">
        <p14:creationId xmlns:p14="http://schemas.microsoft.com/office/powerpoint/2010/main" val="3179834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3A222-F955-6C47-852C-CF1B0CE347A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32A265B-FDA6-744E-8CE3-6257E5794FD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84DE46B-33C4-4A48-9590-3914892D8835}"/>
              </a:ext>
            </a:extLst>
          </p:cNvPr>
          <p:cNvSpPr>
            <a:spLocks noGrp="1"/>
          </p:cNvSpPr>
          <p:nvPr>
            <p:ph type="dt" sz="half" idx="10"/>
          </p:nvPr>
        </p:nvSpPr>
        <p:spPr/>
        <p:txBody>
          <a:bodyPr/>
          <a:lstStyle/>
          <a:p>
            <a:fld id="{0FAD539E-23AA-834E-82EE-15BB1189FB91}" type="datetimeFigureOut">
              <a:rPr lang="en-US" smtClean="0"/>
              <a:t>3/3/2024</a:t>
            </a:fld>
            <a:endParaRPr lang="en-US"/>
          </a:p>
        </p:txBody>
      </p:sp>
      <p:sp>
        <p:nvSpPr>
          <p:cNvPr id="5" name="Footer Placeholder 4">
            <a:extLst>
              <a:ext uri="{FF2B5EF4-FFF2-40B4-BE49-F238E27FC236}">
                <a16:creationId xmlns:a16="http://schemas.microsoft.com/office/drawing/2014/main" id="{22897D77-5EC2-4E4B-8AFE-E18346CDFF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8AC6C5-411A-1E4C-93ED-667BC33B5BFA}"/>
              </a:ext>
            </a:extLst>
          </p:cNvPr>
          <p:cNvSpPr>
            <a:spLocks noGrp="1"/>
          </p:cNvSpPr>
          <p:nvPr>
            <p:ph type="sldNum" sz="quarter" idx="12"/>
          </p:nvPr>
        </p:nvSpPr>
        <p:spPr/>
        <p:txBody>
          <a:bodyPr/>
          <a:lstStyle/>
          <a:p>
            <a:fld id="{2A5B9872-C58A-1648-90C3-22F03234FB32}" type="slidenum">
              <a:rPr lang="en-US" smtClean="0"/>
              <a:t>‹#›</a:t>
            </a:fld>
            <a:endParaRPr lang="en-US"/>
          </a:p>
        </p:txBody>
      </p:sp>
    </p:spTree>
    <p:extLst>
      <p:ext uri="{BB962C8B-B14F-4D97-AF65-F5344CB8AC3E}">
        <p14:creationId xmlns:p14="http://schemas.microsoft.com/office/powerpoint/2010/main" val="3317627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825DBE-B142-C144-A05F-64C1646B083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AC7EE35-D52D-5A44-81C8-E445F644DD4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7D6EEA3-2C66-A44A-8FC8-AE3B5005B027}"/>
              </a:ext>
            </a:extLst>
          </p:cNvPr>
          <p:cNvSpPr>
            <a:spLocks noGrp="1"/>
          </p:cNvSpPr>
          <p:nvPr>
            <p:ph type="dt" sz="half" idx="10"/>
          </p:nvPr>
        </p:nvSpPr>
        <p:spPr/>
        <p:txBody>
          <a:bodyPr/>
          <a:lstStyle/>
          <a:p>
            <a:fld id="{0FAD539E-23AA-834E-82EE-15BB1189FB91}" type="datetimeFigureOut">
              <a:rPr lang="en-US" smtClean="0"/>
              <a:t>3/3/2024</a:t>
            </a:fld>
            <a:endParaRPr lang="en-US"/>
          </a:p>
        </p:txBody>
      </p:sp>
      <p:sp>
        <p:nvSpPr>
          <p:cNvPr id="5" name="Footer Placeholder 4">
            <a:extLst>
              <a:ext uri="{FF2B5EF4-FFF2-40B4-BE49-F238E27FC236}">
                <a16:creationId xmlns:a16="http://schemas.microsoft.com/office/drawing/2014/main" id="{17BD34FF-E119-BB40-B274-35DE58AC9D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57BB52-4CF7-E245-9AB7-3DFE640DC5D0}"/>
              </a:ext>
            </a:extLst>
          </p:cNvPr>
          <p:cNvSpPr>
            <a:spLocks noGrp="1"/>
          </p:cNvSpPr>
          <p:nvPr>
            <p:ph type="sldNum" sz="quarter" idx="12"/>
          </p:nvPr>
        </p:nvSpPr>
        <p:spPr/>
        <p:txBody>
          <a:bodyPr/>
          <a:lstStyle/>
          <a:p>
            <a:fld id="{2A5B9872-C58A-1648-90C3-22F03234FB32}" type="slidenum">
              <a:rPr lang="en-US" smtClean="0"/>
              <a:t>‹#›</a:t>
            </a:fld>
            <a:endParaRPr lang="en-US"/>
          </a:p>
        </p:txBody>
      </p:sp>
    </p:spTree>
    <p:extLst>
      <p:ext uri="{BB962C8B-B14F-4D97-AF65-F5344CB8AC3E}">
        <p14:creationId xmlns:p14="http://schemas.microsoft.com/office/powerpoint/2010/main" val="3146967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9E15C-E824-1145-A853-1DE5524DC94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B2FB6A8-E3AA-8F40-B5BB-3E36C12E564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E9A963D-58CB-034C-AA28-0C605C602963}"/>
              </a:ext>
            </a:extLst>
          </p:cNvPr>
          <p:cNvSpPr>
            <a:spLocks noGrp="1"/>
          </p:cNvSpPr>
          <p:nvPr>
            <p:ph type="dt" sz="half" idx="10"/>
          </p:nvPr>
        </p:nvSpPr>
        <p:spPr/>
        <p:txBody>
          <a:bodyPr/>
          <a:lstStyle/>
          <a:p>
            <a:fld id="{0FAD539E-23AA-834E-82EE-15BB1189FB91}" type="datetimeFigureOut">
              <a:rPr lang="en-US" smtClean="0"/>
              <a:t>3/3/2024</a:t>
            </a:fld>
            <a:endParaRPr lang="en-US"/>
          </a:p>
        </p:txBody>
      </p:sp>
      <p:sp>
        <p:nvSpPr>
          <p:cNvPr id="5" name="Footer Placeholder 4">
            <a:extLst>
              <a:ext uri="{FF2B5EF4-FFF2-40B4-BE49-F238E27FC236}">
                <a16:creationId xmlns:a16="http://schemas.microsoft.com/office/drawing/2014/main" id="{DDF20F9A-CFEC-FE4E-B8E1-5FB11B6D54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F0C48-05B8-D145-862D-2197EB3E9695}"/>
              </a:ext>
            </a:extLst>
          </p:cNvPr>
          <p:cNvSpPr>
            <a:spLocks noGrp="1"/>
          </p:cNvSpPr>
          <p:nvPr>
            <p:ph type="sldNum" sz="quarter" idx="12"/>
          </p:nvPr>
        </p:nvSpPr>
        <p:spPr/>
        <p:txBody>
          <a:bodyPr/>
          <a:lstStyle/>
          <a:p>
            <a:fld id="{2A5B9872-C58A-1648-90C3-22F03234FB32}" type="slidenum">
              <a:rPr lang="en-US" smtClean="0"/>
              <a:t>‹#›</a:t>
            </a:fld>
            <a:endParaRPr lang="en-US"/>
          </a:p>
        </p:txBody>
      </p:sp>
    </p:spTree>
    <p:extLst>
      <p:ext uri="{BB962C8B-B14F-4D97-AF65-F5344CB8AC3E}">
        <p14:creationId xmlns:p14="http://schemas.microsoft.com/office/powerpoint/2010/main" val="3008979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8A62D-AB8D-C64B-B35D-96DDFFC4210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BDB06AA-0F27-F341-9EA0-53B7BAC53D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5831D07-6F73-3C4C-AC11-0E3F96EA0FB1}"/>
              </a:ext>
            </a:extLst>
          </p:cNvPr>
          <p:cNvSpPr>
            <a:spLocks noGrp="1"/>
          </p:cNvSpPr>
          <p:nvPr>
            <p:ph type="dt" sz="half" idx="10"/>
          </p:nvPr>
        </p:nvSpPr>
        <p:spPr/>
        <p:txBody>
          <a:bodyPr/>
          <a:lstStyle/>
          <a:p>
            <a:fld id="{0FAD539E-23AA-834E-82EE-15BB1189FB91}" type="datetimeFigureOut">
              <a:rPr lang="en-US" smtClean="0"/>
              <a:t>3/3/2024</a:t>
            </a:fld>
            <a:endParaRPr lang="en-US"/>
          </a:p>
        </p:txBody>
      </p:sp>
      <p:sp>
        <p:nvSpPr>
          <p:cNvPr id="5" name="Footer Placeholder 4">
            <a:extLst>
              <a:ext uri="{FF2B5EF4-FFF2-40B4-BE49-F238E27FC236}">
                <a16:creationId xmlns:a16="http://schemas.microsoft.com/office/drawing/2014/main" id="{5B9DA7EE-F763-CB4F-9CE7-7F72A8713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9434BA-70EC-5547-86DC-8202D7D64B61}"/>
              </a:ext>
            </a:extLst>
          </p:cNvPr>
          <p:cNvSpPr>
            <a:spLocks noGrp="1"/>
          </p:cNvSpPr>
          <p:nvPr>
            <p:ph type="sldNum" sz="quarter" idx="12"/>
          </p:nvPr>
        </p:nvSpPr>
        <p:spPr/>
        <p:txBody>
          <a:bodyPr/>
          <a:lstStyle/>
          <a:p>
            <a:fld id="{2A5B9872-C58A-1648-90C3-22F03234FB32}" type="slidenum">
              <a:rPr lang="en-US" smtClean="0"/>
              <a:t>‹#›</a:t>
            </a:fld>
            <a:endParaRPr lang="en-US"/>
          </a:p>
        </p:txBody>
      </p:sp>
    </p:spTree>
    <p:extLst>
      <p:ext uri="{BB962C8B-B14F-4D97-AF65-F5344CB8AC3E}">
        <p14:creationId xmlns:p14="http://schemas.microsoft.com/office/powerpoint/2010/main" val="972992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7AA1A-08B2-5240-931F-8382B7CCA92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6EFD04F-0ADA-8F48-A053-1742CCAD313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D80E987-C4D2-EB48-9146-B626025234A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A45EED3-E668-9F49-9FC8-AEA9772E6088}"/>
              </a:ext>
            </a:extLst>
          </p:cNvPr>
          <p:cNvSpPr>
            <a:spLocks noGrp="1"/>
          </p:cNvSpPr>
          <p:nvPr>
            <p:ph type="dt" sz="half" idx="10"/>
          </p:nvPr>
        </p:nvSpPr>
        <p:spPr/>
        <p:txBody>
          <a:bodyPr/>
          <a:lstStyle/>
          <a:p>
            <a:fld id="{0FAD539E-23AA-834E-82EE-15BB1189FB91}" type="datetimeFigureOut">
              <a:rPr lang="en-US" smtClean="0"/>
              <a:t>3/3/2024</a:t>
            </a:fld>
            <a:endParaRPr lang="en-US"/>
          </a:p>
        </p:txBody>
      </p:sp>
      <p:sp>
        <p:nvSpPr>
          <p:cNvPr id="6" name="Footer Placeholder 5">
            <a:extLst>
              <a:ext uri="{FF2B5EF4-FFF2-40B4-BE49-F238E27FC236}">
                <a16:creationId xmlns:a16="http://schemas.microsoft.com/office/drawing/2014/main" id="{2761D6EB-95BD-D24E-BD26-F7CBEB8401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4FE2B6-33EA-3A43-A98A-A97435B358E6}"/>
              </a:ext>
            </a:extLst>
          </p:cNvPr>
          <p:cNvSpPr>
            <a:spLocks noGrp="1"/>
          </p:cNvSpPr>
          <p:nvPr>
            <p:ph type="sldNum" sz="quarter" idx="12"/>
          </p:nvPr>
        </p:nvSpPr>
        <p:spPr/>
        <p:txBody>
          <a:bodyPr/>
          <a:lstStyle/>
          <a:p>
            <a:fld id="{2A5B9872-C58A-1648-90C3-22F03234FB32}" type="slidenum">
              <a:rPr lang="en-US" smtClean="0"/>
              <a:t>‹#›</a:t>
            </a:fld>
            <a:endParaRPr lang="en-US"/>
          </a:p>
        </p:txBody>
      </p:sp>
    </p:spTree>
    <p:extLst>
      <p:ext uri="{BB962C8B-B14F-4D97-AF65-F5344CB8AC3E}">
        <p14:creationId xmlns:p14="http://schemas.microsoft.com/office/powerpoint/2010/main" val="3905863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36C21-875A-D24A-9CE8-A5192FC1C77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479534D-9BB1-D14C-8600-CC1DBFC55D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4E352BB-5EB7-2D44-8FC8-2C766471972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2FC2EA5-5184-1140-96F4-505DD8A16F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8643307-F84D-6542-862C-C3AED1B4249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018CAA1-B402-184E-9A26-646911F55BDA}"/>
              </a:ext>
            </a:extLst>
          </p:cNvPr>
          <p:cNvSpPr>
            <a:spLocks noGrp="1"/>
          </p:cNvSpPr>
          <p:nvPr>
            <p:ph type="dt" sz="half" idx="10"/>
          </p:nvPr>
        </p:nvSpPr>
        <p:spPr/>
        <p:txBody>
          <a:bodyPr/>
          <a:lstStyle/>
          <a:p>
            <a:fld id="{0FAD539E-23AA-834E-82EE-15BB1189FB91}" type="datetimeFigureOut">
              <a:rPr lang="en-US" smtClean="0"/>
              <a:t>3/3/2024</a:t>
            </a:fld>
            <a:endParaRPr lang="en-US"/>
          </a:p>
        </p:txBody>
      </p:sp>
      <p:sp>
        <p:nvSpPr>
          <p:cNvPr id="8" name="Footer Placeholder 7">
            <a:extLst>
              <a:ext uri="{FF2B5EF4-FFF2-40B4-BE49-F238E27FC236}">
                <a16:creationId xmlns:a16="http://schemas.microsoft.com/office/drawing/2014/main" id="{F2E3AB25-3552-FC45-A02D-CC0229AD91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4C68BA-1C18-1E48-B89C-2BBCE27AFCA1}"/>
              </a:ext>
            </a:extLst>
          </p:cNvPr>
          <p:cNvSpPr>
            <a:spLocks noGrp="1"/>
          </p:cNvSpPr>
          <p:nvPr>
            <p:ph type="sldNum" sz="quarter" idx="12"/>
          </p:nvPr>
        </p:nvSpPr>
        <p:spPr/>
        <p:txBody>
          <a:bodyPr/>
          <a:lstStyle/>
          <a:p>
            <a:fld id="{2A5B9872-C58A-1648-90C3-22F03234FB32}" type="slidenum">
              <a:rPr lang="en-US" smtClean="0"/>
              <a:t>‹#›</a:t>
            </a:fld>
            <a:endParaRPr lang="en-US"/>
          </a:p>
        </p:txBody>
      </p:sp>
    </p:spTree>
    <p:extLst>
      <p:ext uri="{BB962C8B-B14F-4D97-AF65-F5344CB8AC3E}">
        <p14:creationId xmlns:p14="http://schemas.microsoft.com/office/powerpoint/2010/main" val="311301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F8E0B-1673-844D-BDB6-A030B5879F5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1A0E2BB-D5C2-3048-8E65-2502E40FF7BB}"/>
              </a:ext>
            </a:extLst>
          </p:cNvPr>
          <p:cNvSpPr>
            <a:spLocks noGrp="1"/>
          </p:cNvSpPr>
          <p:nvPr>
            <p:ph type="dt" sz="half" idx="10"/>
          </p:nvPr>
        </p:nvSpPr>
        <p:spPr/>
        <p:txBody>
          <a:bodyPr/>
          <a:lstStyle/>
          <a:p>
            <a:fld id="{0FAD539E-23AA-834E-82EE-15BB1189FB91}" type="datetimeFigureOut">
              <a:rPr lang="en-US" smtClean="0"/>
              <a:t>3/3/2024</a:t>
            </a:fld>
            <a:endParaRPr lang="en-US"/>
          </a:p>
        </p:txBody>
      </p:sp>
      <p:sp>
        <p:nvSpPr>
          <p:cNvPr id="4" name="Footer Placeholder 3">
            <a:extLst>
              <a:ext uri="{FF2B5EF4-FFF2-40B4-BE49-F238E27FC236}">
                <a16:creationId xmlns:a16="http://schemas.microsoft.com/office/drawing/2014/main" id="{01D26D08-1844-F544-932B-69A4B774C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BD724-817D-5144-853C-D560B9CE3262}"/>
              </a:ext>
            </a:extLst>
          </p:cNvPr>
          <p:cNvSpPr>
            <a:spLocks noGrp="1"/>
          </p:cNvSpPr>
          <p:nvPr>
            <p:ph type="sldNum" sz="quarter" idx="12"/>
          </p:nvPr>
        </p:nvSpPr>
        <p:spPr/>
        <p:txBody>
          <a:bodyPr/>
          <a:lstStyle/>
          <a:p>
            <a:fld id="{2A5B9872-C58A-1648-90C3-22F03234FB32}" type="slidenum">
              <a:rPr lang="en-US" smtClean="0"/>
              <a:t>‹#›</a:t>
            </a:fld>
            <a:endParaRPr lang="en-US"/>
          </a:p>
        </p:txBody>
      </p:sp>
    </p:spTree>
    <p:extLst>
      <p:ext uri="{BB962C8B-B14F-4D97-AF65-F5344CB8AC3E}">
        <p14:creationId xmlns:p14="http://schemas.microsoft.com/office/powerpoint/2010/main" val="2054578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77DCF0-02F4-9E4B-8629-6A387416CD52}"/>
              </a:ext>
            </a:extLst>
          </p:cNvPr>
          <p:cNvSpPr>
            <a:spLocks noGrp="1"/>
          </p:cNvSpPr>
          <p:nvPr>
            <p:ph type="dt" sz="half" idx="10"/>
          </p:nvPr>
        </p:nvSpPr>
        <p:spPr/>
        <p:txBody>
          <a:bodyPr/>
          <a:lstStyle/>
          <a:p>
            <a:fld id="{0FAD539E-23AA-834E-82EE-15BB1189FB91}" type="datetimeFigureOut">
              <a:rPr lang="en-US" smtClean="0"/>
              <a:t>3/3/2024</a:t>
            </a:fld>
            <a:endParaRPr lang="en-US"/>
          </a:p>
        </p:txBody>
      </p:sp>
      <p:sp>
        <p:nvSpPr>
          <p:cNvPr id="3" name="Footer Placeholder 2">
            <a:extLst>
              <a:ext uri="{FF2B5EF4-FFF2-40B4-BE49-F238E27FC236}">
                <a16:creationId xmlns:a16="http://schemas.microsoft.com/office/drawing/2014/main" id="{8D90C5DD-8B01-3540-B2AA-9201DFC998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493573-FBAB-CE4B-A013-35F3955B9586}"/>
              </a:ext>
            </a:extLst>
          </p:cNvPr>
          <p:cNvSpPr>
            <a:spLocks noGrp="1"/>
          </p:cNvSpPr>
          <p:nvPr>
            <p:ph type="sldNum" sz="quarter" idx="12"/>
          </p:nvPr>
        </p:nvSpPr>
        <p:spPr/>
        <p:txBody>
          <a:bodyPr/>
          <a:lstStyle/>
          <a:p>
            <a:fld id="{2A5B9872-C58A-1648-90C3-22F03234FB32}" type="slidenum">
              <a:rPr lang="en-US" smtClean="0"/>
              <a:t>‹#›</a:t>
            </a:fld>
            <a:endParaRPr lang="en-US"/>
          </a:p>
        </p:txBody>
      </p:sp>
    </p:spTree>
    <p:extLst>
      <p:ext uri="{BB962C8B-B14F-4D97-AF65-F5344CB8AC3E}">
        <p14:creationId xmlns:p14="http://schemas.microsoft.com/office/powerpoint/2010/main" val="3628899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7FC61-FF27-DE4D-AF0D-74804BED7D8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76D0018-D2CF-C648-93E6-8B52AE7007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B0619A8-39F3-CF45-99FB-4D8633A32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05A7ECE-DBF5-E140-A9AD-2111FE204534}"/>
              </a:ext>
            </a:extLst>
          </p:cNvPr>
          <p:cNvSpPr>
            <a:spLocks noGrp="1"/>
          </p:cNvSpPr>
          <p:nvPr>
            <p:ph type="dt" sz="half" idx="10"/>
          </p:nvPr>
        </p:nvSpPr>
        <p:spPr/>
        <p:txBody>
          <a:bodyPr/>
          <a:lstStyle/>
          <a:p>
            <a:fld id="{0FAD539E-23AA-834E-82EE-15BB1189FB91}" type="datetimeFigureOut">
              <a:rPr lang="en-US" smtClean="0"/>
              <a:t>3/3/2024</a:t>
            </a:fld>
            <a:endParaRPr lang="en-US"/>
          </a:p>
        </p:txBody>
      </p:sp>
      <p:sp>
        <p:nvSpPr>
          <p:cNvPr id="6" name="Footer Placeholder 5">
            <a:extLst>
              <a:ext uri="{FF2B5EF4-FFF2-40B4-BE49-F238E27FC236}">
                <a16:creationId xmlns:a16="http://schemas.microsoft.com/office/drawing/2014/main" id="{6674A374-68C7-0E44-8ACE-A5DD32817E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9A3754-A3A4-EB41-A091-E6339475EF56}"/>
              </a:ext>
            </a:extLst>
          </p:cNvPr>
          <p:cNvSpPr>
            <a:spLocks noGrp="1"/>
          </p:cNvSpPr>
          <p:nvPr>
            <p:ph type="sldNum" sz="quarter" idx="12"/>
          </p:nvPr>
        </p:nvSpPr>
        <p:spPr/>
        <p:txBody>
          <a:bodyPr/>
          <a:lstStyle/>
          <a:p>
            <a:fld id="{2A5B9872-C58A-1648-90C3-22F03234FB32}" type="slidenum">
              <a:rPr lang="en-US" smtClean="0"/>
              <a:t>‹#›</a:t>
            </a:fld>
            <a:endParaRPr lang="en-US"/>
          </a:p>
        </p:txBody>
      </p:sp>
    </p:spTree>
    <p:extLst>
      <p:ext uri="{BB962C8B-B14F-4D97-AF65-F5344CB8AC3E}">
        <p14:creationId xmlns:p14="http://schemas.microsoft.com/office/powerpoint/2010/main" val="3889441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7FFE1-7044-124E-86D0-ED77DBB114B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79924D0-D26F-3341-866E-DAB8C9AE3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434D24B6-4D90-8949-B0BB-BB5D9E3CAA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FC33144-6C97-D440-A2E7-2B91A1CE1D44}"/>
              </a:ext>
            </a:extLst>
          </p:cNvPr>
          <p:cNvSpPr>
            <a:spLocks noGrp="1"/>
          </p:cNvSpPr>
          <p:nvPr>
            <p:ph type="dt" sz="half" idx="10"/>
          </p:nvPr>
        </p:nvSpPr>
        <p:spPr/>
        <p:txBody>
          <a:bodyPr/>
          <a:lstStyle/>
          <a:p>
            <a:fld id="{0FAD539E-23AA-834E-82EE-15BB1189FB91}" type="datetimeFigureOut">
              <a:rPr lang="en-US" smtClean="0"/>
              <a:t>3/3/2024</a:t>
            </a:fld>
            <a:endParaRPr lang="en-US"/>
          </a:p>
        </p:txBody>
      </p:sp>
      <p:sp>
        <p:nvSpPr>
          <p:cNvPr id="6" name="Footer Placeholder 5">
            <a:extLst>
              <a:ext uri="{FF2B5EF4-FFF2-40B4-BE49-F238E27FC236}">
                <a16:creationId xmlns:a16="http://schemas.microsoft.com/office/drawing/2014/main" id="{78414F91-5833-E14C-AED3-7C054C945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C3C249-E57D-1449-B7E9-1D6005F069E3}"/>
              </a:ext>
            </a:extLst>
          </p:cNvPr>
          <p:cNvSpPr>
            <a:spLocks noGrp="1"/>
          </p:cNvSpPr>
          <p:nvPr>
            <p:ph type="sldNum" sz="quarter" idx="12"/>
          </p:nvPr>
        </p:nvSpPr>
        <p:spPr/>
        <p:txBody>
          <a:bodyPr/>
          <a:lstStyle/>
          <a:p>
            <a:fld id="{2A5B9872-C58A-1648-90C3-22F03234FB32}" type="slidenum">
              <a:rPr lang="en-US" smtClean="0"/>
              <a:t>‹#›</a:t>
            </a:fld>
            <a:endParaRPr lang="en-US"/>
          </a:p>
        </p:txBody>
      </p:sp>
    </p:spTree>
    <p:extLst>
      <p:ext uri="{BB962C8B-B14F-4D97-AF65-F5344CB8AC3E}">
        <p14:creationId xmlns:p14="http://schemas.microsoft.com/office/powerpoint/2010/main" val="135227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1A421C-6614-D642-A70A-A95C6403DC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87FCAA9-B657-0940-AFA3-58AFF0CCEB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8108FAA-F805-1642-877A-4B438C400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D539E-23AA-834E-82EE-15BB1189FB91}" type="datetimeFigureOut">
              <a:rPr lang="en-US" smtClean="0"/>
              <a:pPr/>
              <a:t>3/3/2024</a:t>
            </a:fld>
            <a:endParaRPr lang="en-US"/>
          </a:p>
        </p:txBody>
      </p:sp>
      <p:sp>
        <p:nvSpPr>
          <p:cNvPr id="5" name="Footer Placeholder 4">
            <a:extLst>
              <a:ext uri="{FF2B5EF4-FFF2-40B4-BE49-F238E27FC236}">
                <a16:creationId xmlns:a16="http://schemas.microsoft.com/office/drawing/2014/main" id="{E5B8021E-3658-6C4E-A272-D17B58180E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AB8B8C-482B-D144-B306-3538A29954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B9872-C58A-1648-90C3-22F03234FB32}" type="slidenum">
              <a:rPr lang="en-US" smtClean="0"/>
              <a:pPr/>
              <a:t>‹#›</a:t>
            </a:fld>
            <a:endParaRPr lang="en-US"/>
          </a:p>
        </p:txBody>
      </p:sp>
    </p:spTree>
    <p:extLst>
      <p:ext uri="{BB962C8B-B14F-4D97-AF65-F5344CB8AC3E}">
        <p14:creationId xmlns:p14="http://schemas.microsoft.com/office/powerpoint/2010/main" val="2768454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child and child in a window&#10;&#10;Description automatically generated">
            <a:extLst>
              <a:ext uri="{FF2B5EF4-FFF2-40B4-BE49-F238E27FC236}">
                <a16:creationId xmlns:a16="http://schemas.microsoft.com/office/drawing/2014/main" id="{ABF685CC-4398-EA0F-0AA1-A02EC7B41478}"/>
              </a:ext>
            </a:extLst>
          </p:cNvPr>
          <p:cNvPicPr>
            <a:picLocks noChangeAspect="1"/>
          </p:cNvPicPr>
          <p:nvPr/>
        </p:nvPicPr>
        <p:blipFill>
          <a:blip r:embed="rId2"/>
          <a:stretch>
            <a:fillRect/>
          </a:stretch>
        </p:blipFill>
        <p:spPr>
          <a:xfrm>
            <a:off x="1270" y="0"/>
            <a:ext cx="12189460" cy="6858000"/>
          </a:xfrm>
          <a:prstGeom prst="rect">
            <a:avLst/>
          </a:prstGeom>
        </p:spPr>
      </p:pic>
      <p:sp>
        <p:nvSpPr>
          <p:cNvPr id="4" name="TextBox 3">
            <a:extLst>
              <a:ext uri="{FF2B5EF4-FFF2-40B4-BE49-F238E27FC236}">
                <a16:creationId xmlns:a16="http://schemas.microsoft.com/office/drawing/2014/main" id="{487BFC63-26D2-374A-8DC9-05068AA7B980}"/>
              </a:ext>
            </a:extLst>
          </p:cNvPr>
          <p:cNvSpPr txBox="1"/>
          <p:nvPr/>
        </p:nvSpPr>
        <p:spPr>
          <a:xfrm>
            <a:off x="871539" y="2214562"/>
            <a:ext cx="3900487" cy="21698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Medium Term Plans – Spring Narrative</a:t>
            </a:r>
          </a:p>
        </p:txBody>
      </p:sp>
    </p:spTree>
    <p:extLst>
      <p:ext uri="{BB962C8B-B14F-4D97-AF65-F5344CB8AC3E}">
        <p14:creationId xmlns:p14="http://schemas.microsoft.com/office/powerpoint/2010/main" val="2449172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FFC163-3811-5340-886B-4714DC9AA2BB}"/>
              </a:ext>
            </a:extLst>
          </p:cNvPr>
          <p:cNvGraphicFramePr>
            <a:graphicFrameLocks noGrp="1"/>
          </p:cNvGraphicFramePr>
          <p:nvPr/>
        </p:nvGraphicFramePr>
        <p:xfrm>
          <a:off x="391886" y="719666"/>
          <a:ext cx="11424063" cy="4897120"/>
        </p:xfrm>
        <a:graphic>
          <a:graphicData uri="http://schemas.openxmlformats.org/drawingml/2006/table">
            <a:tbl>
              <a:tblPr firstRow="1" bandRow="1">
                <a:tableStyleId>{5940675A-B579-460E-94D1-54222C63F5DA}</a:tableStyleId>
              </a:tblPr>
              <a:tblGrid>
                <a:gridCol w="3808021">
                  <a:extLst>
                    <a:ext uri="{9D8B030D-6E8A-4147-A177-3AD203B41FA5}">
                      <a16:colId xmlns:a16="http://schemas.microsoft.com/office/drawing/2014/main" val="4129996108"/>
                    </a:ext>
                  </a:extLst>
                </a:gridCol>
                <a:gridCol w="3808021">
                  <a:extLst>
                    <a:ext uri="{9D8B030D-6E8A-4147-A177-3AD203B41FA5}">
                      <a16:colId xmlns:a16="http://schemas.microsoft.com/office/drawing/2014/main" val="1231770196"/>
                    </a:ext>
                  </a:extLst>
                </a:gridCol>
                <a:gridCol w="3808021">
                  <a:extLst>
                    <a:ext uri="{9D8B030D-6E8A-4147-A177-3AD203B41FA5}">
                      <a16:colId xmlns:a16="http://schemas.microsoft.com/office/drawing/2014/main" val="4261554858"/>
                    </a:ext>
                  </a:extLst>
                </a:gridCol>
              </a:tblGrid>
              <a:tr h="370840">
                <a:tc gridSpan="3">
                  <a:txBody>
                    <a:bodyPr/>
                    <a:lstStyle/>
                    <a:p>
                      <a:pPr algn="ctr"/>
                      <a:r>
                        <a:rPr lang="en-US"/>
                        <a:t>RETRIEVAL Y4 WRITING TO ENTERTAIN</a:t>
                      </a:r>
                    </a:p>
                  </a:txBody>
                  <a:tcPr>
                    <a:solidFill>
                      <a:schemeClr val="accent4">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2890407"/>
                  </a:ext>
                </a:extLst>
              </a:tr>
              <a:tr h="370840">
                <a:tc>
                  <a:txBody>
                    <a:bodyPr/>
                    <a:lstStyle/>
                    <a:p>
                      <a:r>
                        <a:rPr lang="en-US" sz="1300"/>
                        <a:t>PHASE ONE - EXPLORE</a:t>
                      </a:r>
                    </a:p>
                    <a:p>
                      <a:r>
                        <a:rPr lang="en-US" sz="1300"/>
                        <a:t>Immersion in the text</a:t>
                      </a:r>
                    </a:p>
                  </a:txBody>
                  <a:tcPr>
                    <a:solidFill>
                      <a:schemeClr val="accent4">
                        <a:lumMod val="40000"/>
                        <a:lumOff val="60000"/>
                      </a:schemeClr>
                    </a:solidFill>
                  </a:tcPr>
                </a:tc>
                <a:tc>
                  <a:txBody>
                    <a:bodyPr/>
                    <a:lstStyle/>
                    <a:p>
                      <a:r>
                        <a:rPr lang="en-US" sz="1300"/>
                        <a:t>PHASE TWO - CONSTRUCT</a:t>
                      </a:r>
                    </a:p>
                    <a:p>
                      <a:r>
                        <a:rPr lang="en-US" sz="1300"/>
                        <a:t>Grammar and sentence structure</a:t>
                      </a:r>
                    </a:p>
                    <a:p>
                      <a:r>
                        <a:rPr lang="en-US" sz="1300"/>
                        <a:t>Short writing opportunities</a:t>
                      </a:r>
                    </a:p>
                  </a:txBody>
                  <a:tcPr>
                    <a:solidFill>
                      <a:schemeClr val="accent4">
                        <a:lumMod val="40000"/>
                        <a:lumOff val="60000"/>
                      </a:schemeClr>
                    </a:solidFill>
                  </a:tcPr>
                </a:tc>
                <a:tc>
                  <a:txBody>
                    <a:bodyPr/>
                    <a:lstStyle/>
                    <a:p>
                      <a:r>
                        <a:rPr lang="en-US" sz="1300"/>
                        <a:t>PHASE  THREE – COMPOSE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Plan, write and edit a longer piece of narrative</a:t>
                      </a:r>
                    </a:p>
                  </a:txBody>
                  <a:tcPr>
                    <a:solidFill>
                      <a:schemeClr val="accent4">
                        <a:lumMod val="40000"/>
                        <a:lumOff val="60000"/>
                      </a:schemeClr>
                    </a:solidFill>
                  </a:tcPr>
                </a:tc>
                <a:extLst>
                  <a:ext uri="{0D108BD9-81ED-4DB2-BD59-A6C34878D82A}">
                    <a16:rowId xmlns:a16="http://schemas.microsoft.com/office/drawing/2014/main" val="3909116621"/>
                  </a:ext>
                </a:extLst>
              </a:tr>
              <a:tr h="370840">
                <a:tc>
                  <a:txBody>
                    <a:bodyPr/>
                    <a:lstStyle/>
                    <a:p>
                      <a:endParaRPr lang="en-US" sz="1500" dirty="0"/>
                    </a:p>
                    <a:p>
                      <a:r>
                        <a:rPr lang="en-US" sz="1500" dirty="0"/>
                        <a:t> I know the function of adjectives, verbs and adverbs</a:t>
                      </a:r>
                    </a:p>
                    <a:p>
                      <a:endParaRPr lang="en-US" sz="1500" dirty="0"/>
                    </a:p>
                    <a:p>
                      <a:r>
                        <a:rPr lang="en-US" sz="1500" dirty="0"/>
                        <a:t>I can punctuate direct speech correctly</a:t>
                      </a:r>
                    </a:p>
                    <a:p>
                      <a:endParaRPr lang="en-US" sz="1500" dirty="0"/>
                    </a:p>
                    <a:p>
                      <a:r>
                        <a:rPr lang="en-US" sz="1500" dirty="0"/>
                        <a:t>I can identify and use comparative and superlative adjectives</a:t>
                      </a:r>
                    </a:p>
                    <a:p>
                      <a:endParaRPr lang="en-US" sz="1500" dirty="0"/>
                    </a:p>
                    <a:p>
                      <a:r>
                        <a:rPr lang="en-US" sz="1500" dirty="0"/>
                        <a:t>I can punctuate sentences with capital letters, full stops, question marks, exclamation marks and commas.</a:t>
                      </a:r>
                    </a:p>
                    <a:p>
                      <a:endParaRPr lang="en-US" sz="1500" dirty="0"/>
                    </a:p>
                  </a:txBody>
                  <a:tcPr>
                    <a:solidFill>
                      <a:schemeClr val="accent4">
                        <a:lumMod val="20000"/>
                        <a:lumOff val="80000"/>
                      </a:schemeClr>
                    </a:solidFill>
                  </a:tcPr>
                </a:tc>
                <a:tc>
                  <a:txBody>
                    <a:bodyPr/>
                    <a:lstStyle/>
                    <a:p>
                      <a:endParaRPr lang="en-US" sz="1500" dirty="0"/>
                    </a:p>
                    <a:p>
                      <a:r>
                        <a:rPr lang="en-US" sz="1500" dirty="0"/>
                        <a:t>I can write simple and compound sentences</a:t>
                      </a:r>
                    </a:p>
                    <a:p>
                      <a:endParaRPr lang="en-US" sz="1500" dirty="0"/>
                    </a:p>
                    <a:p>
                      <a:endParaRPr lang="en-US" sz="1500" dirty="0"/>
                    </a:p>
                    <a:p>
                      <a:r>
                        <a:rPr lang="en-US" sz="1500" dirty="0"/>
                        <a:t>I can write complex sentences using if and although as subordinating conjunctions</a:t>
                      </a:r>
                    </a:p>
                    <a:p>
                      <a:endParaRPr lang="en-US" sz="1500" dirty="0"/>
                    </a:p>
                    <a:p>
                      <a:r>
                        <a:rPr lang="en-US" sz="1500" dirty="0"/>
                        <a:t>I can write action verbs in the simple present and past tense, and the simple present and past progressive tense</a:t>
                      </a:r>
                    </a:p>
                    <a:p>
                      <a:endParaRPr lang="en-US" sz="1500" dirty="0"/>
                    </a:p>
                    <a:p>
                      <a:r>
                        <a:rPr lang="en-US" sz="1500" dirty="0"/>
                        <a:t>I can identify and use a range of adverbials</a:t>
                      </a:r>
                    </a:p>
                    <a:p>
                      <a:endParaRPr lang="en-US" sz="1500" dirty="0"/>
                    </a:p>
                    <a:p>
                      <a:endParaRPr lang="en-US" sz="1500" dirty="0"/>
                    </a:p>
                  </a:txBody>
                  <a:tcPr>
                    <a:solidFill>
                      <a:schemeClr val="accent4">
                        <a:lumMod val="20000"/>
                        <a:lumOff val="80000"/>
                      </a:schemeClr>
                    </a:solidFill>
                  </a:tcPr>
                </a:tc>
                <a:tc>
                  <a:txBody>
                    <a:bodyPr/>
                    <a:lstStyle/>
                    <a:p>
                      <a:endParaRPr lang="en-US" sz="1500" dirty="0"/>
                    </a:p>
                    <a:p>
                      <a:r>
                        <a:rPr lang="en-US" sz="1500" dirty="0"/>
                        <a:t>I can identify and write a range of complex sentences</a:t>
                      </a:r>
                    </a:p>
                    <a:p>
                      <a:endParaRPr lang="en-US" sz="1500" dirty="0"/>
                    </a:p>
                    <a:p>
                      <a:r>
                        <a:rPr lang="en-US" sz="1500" dirty="0"/>
                        <a:t>I can use apostrophes correctly</a:t>
                      </a:r>
                    </a:p>
                    <a:p>
                      <a:endParaRPr lang="en-US" sz="1500" dirty="0"/>
                    </a:p>
                    <a:p>
                      <a:endParaRPr lang="en-US" sz="1500" dirty="0"/>
                    </a:p>
                    <a:p>
                      <a:r>
                        <a:rPr lang="en-US" sz="1500" dirty="0"/>
                        <a:t>I can use personification and pathetic fallacy for effect</a:t>
                      </a:r>
                    </a:p>
                    <a:p>
                      <a:endParaRPr lang="en-US" sz="1500" dirty="0"/>
                    </a:p>
                    <a:p>
                      <a:r>
                        <a:rPr lang="en-US" sz="1500" dirty="0"/>
                        <a:t>I can write a sentence beginning with a double adverb</a:t>
                      </a:r>
                    </a:p>
                  </a:txBody>
                  <a:tcPr>
                    <a:solidFill>
                      <a:schemeClr val="accent4">
                        <a:lumMod val="20000"/>
                        <a:lumOff val="80000"/>
                      </a:schemeClr>
                    </a:solidFill>
                  </a:tcPr>
                </a:tc>
                <a:extLst>
                  <a:ext uri="{0D108BD9-81ED-4DB2-BD59-A6C34878D82A}">
                    <a16:rowId xmlns:a16="http://schemas.microsoft.com/office/drawing/2014/main" val="4076663390"/>
                  </a:ext>
                </a:extLst>
              </a:tr>
              <a:tr h="370840">
                <a:tc gridSpan="3">
                  <a:txBody>
                    <a:bodyPr/>
                    <a:lstStyle/>
                    <a:p>
                      <a:r>
                        <a:rPr lang="en-US" sz="1500" dirty="0"/>
                        <a:t>Each of these objectives revises a concept from Y1/Y2/Y3 or Autumn Y4 that will be built upon in each of these phases and retrieval practice should take place before the related objective is covered in Y4. Objectives taught can then become the subject of retrieval practice.</a:t>
                      </a:r>
                    </a:p>
                  </a:txBody>
                  <a:tcPr>
                    <a:solidFill>
                      <a:schemeClr val="accent4">
                        <a:lumMod val="20000"/>
                        <a:lumOff val="80000"/>
                      </a:schemeClr>
                    </a:solidFill>
                  </a:tcPr>
                </a:tc>
                <a:tc hMerge="1">
                  <a:txBody>
                    <a:bodyPr/>
                    <a:lstStyle/>
                    <a:p>
                      <a:endParaRPr lang="en-US" sz="1500"/>
                    </a:p>
                  </a:txBody>
                  <a:tcPr>
                    <a:solidFill>
                      <a:schemeClr val="accent4">
                        <a:lumMod val="20000"/>
                        <a:lumOff val="80000"/>
                      </a:schemeClr>
                    </a:solidFill>
                  </a:tcPr>
                </a:tc>
                <a:tc hMerge="1">
                  <a:txBody>
                    <a:bodyPr/>
                    <a:lstStyle/>
                    <a:p>
                      <a:endParaRPr lang="en-US" sz="1500"/>
                    </a:p>
                  </a:txBody>
                  <a:tcPr>
                    <a:solidFill>
                      <a:schemeClr val="accent4">
                        <a:lumMod val="20000"/>
                        <a:lumOff val="80000"/>
                      </a:schemeClr>
                    </a:solidFill>
                  </a:tcPr>
                </a:tc>
                <a:extLst>
                  <a:ext uri="{0D108BD9-81ED-4DB2-BD59-A6C34878D82A}">
                    <a16:rowId xmlns:a16="http://schemas.microsoft.com/office/drawing/2014/main" val="1260266882"/>
                  </a:ext>
                </a:extLst>
              </a:tr>
            </a:tbl>
          </a:graphicData>
        </a:graphic>
      </p:graphicFrame>
    </p:spTree>
    <p:extLst>
      <p:ext uri="{BB962C8B-B14F-4D97-AF65-F5344CB8AC3E}">
        <p14:creationId xmlns:p14="http://schemas.microsoft.com/office/powerpoint/2010/main" val="2492437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41AEF3E-D4C4-494B-8F17-822DB4678CFF}"/>
              </a:ext>
            </a:extLst>
          </p:cNvPr>
          <p:cNvGraphicFramePr>
            <a:graphicFrameLocks noGrp="1"/>
          </p:cNvGraphicFramePr>
          <p:nvPr/>
        </p:nvGraphicFramePr>
        <p:xfrm>
          <a:off x="149400" y="560569"/>
          <a:ext cx="11893197" cy="6243885"/>
        </p:xfrm>
        <a:graphic>
          <a:graphicData uri="http://schemas.openxmlformats.org/drawingml/2006/table">
            <a:tbl>
              <a:tblPr firstRow="1" bandRow="1">
                <a:tableStyleId>{5C22544A-7EE6-4342-B048-85BDC9FD1C3A}</a:tableStyleId>
              </a:tblPr>
              <a:tblGrid>
                <a:gridCol w="3964399">
                  <a:extLst>
                    <a:ext uri="{9D8B030D-6E8A-4147-A177-3AD203B41FA5}">
                      <a16:colId xmlns:a16="http://schemas.microsoft.com/office/drawing/2014/main" val="2837274113"/>
                    </a:ext>
                  </a:extLst>
                </a:gridCol>
                <a:gridCol w="3964399">
                  <a:extLst>
                    <a:ext uri="{9D8B030D-6E8A-4147-A177-3AD203B41FA5}">
                      <a16:colId xmlns:a16="http://schemas.microsoft.com/office/drawing/2014/main" val="3838816154"/>
                    </a:ext>
                  </a:extLst>
                </a:gridCol>
                <a:gridCol w="3964399">
                  <a:extLst>
                    <a:ext uri="{9D8B030D-6E8A-4147-A177-3AD203B41FA5}">
                      <a16:colId xmlns:a16="http://schemas.microsoft.com/office/drawing/2014/main" val="4034982650"/>
                    </a:ext>
                  </a:extLst>
                </a:gridCol>
              </a:tblGrid>
              <a:tr h="669108">
                <a:tc>
                  <a:txBody>
                    <a:bodyPr/>
                    <a:lstStyle/>
                    <a:p>
                      <a:r>
                        <a:rPr lang="en-US" sz="1300"/>
                        <a:t>PHASE 1 – EXPLORE</a:t>
                      </a:r>
                    </a:p>
                    <a:p>
                      <a:r>
                        <a:rPr lang="en-US" sz="1300"/>
                        <a:t>Immersion in the text </a:t>
                      </a:r>
                    </a:p>
                  </a:txBody>
                  <a:tcPr>
                    <a:solidFill>
                      <a:schemeClr val="accent1">
                        <a:lumMod val="60000"/>
                        <a:lumOff val="40000"/>
                      </a:schemeClr>
                    </a:solidFill>
                  </a:tcPr>
                </a:tc>
                <a:tc>
                  <a:txBody>
                    <a:bodyPr/>
                    <a:lstStyle/>
                    <a:p>
                      <a:r>
                        <a:rPr lang="en-US" sz="1300"/>
                        <a:t>PHASE 2 – CONSTRUCT</a:t>
                      </a:r>
                    </a:p>
                    <a:p>
                      <a:r>
                        <a:rPr lang="en-US" sz="1300"/>
                        <a:t>Grammar and sentence structure</a:t>
                      </a:r>
                    </a:p>
                    <a:p>
                      <a:r>
                        <a:rPr lang="en-US" sz="1300"/>
                        <a:t>Short writing opportunities</a:t>
                      </a:r>
                    </a:p>
                  </a:txBody>
                  <a:tcPr>
                    <a:solidFill>
                      <a:schemeClr val="accent1">
                        <a:lumMod val="60000"/>
                        <a:lumOff val="40000"/>
                      </a:schemeClr>
                    </a:solidFill>
                  </a:tcPr>
                </a:tc>
                <a:tc>
                  <a:txBody>
                    <a:bodyPr/>
                    <a:lstStyle/>
                    <a:p>
                      <a:r>
                        <a:rPr lang="en-US" sz="1300"/>
                        <a:t>PHASE 3 – COMPOSE</a:t>
                      </a:r>
                    </a:p>
                    <a:p>
                      <a:r>
                        <a:rPr lang="en-US" sz="1300"/>
                        <a:t>Plan, write and edit a longer piece of narrative</a:t>
                      </a:r>
                    </a:p>
                  </a:txBody>
                  <a:tcPr>
                    <a:solidFill>
                      <a:schemeClr val="accent1">
                        <a:lumMod val="60000"/>
                        <a:lumOff val="40000"/>
                      </a:schemeClr>
                    </a:solidFill>
                  </a:tcPr>
                </a:tc>
                <a:extLst>
                  <a:ext uri="{0D108BD9-81ED-4DB2-BD59-A6C34878D82A}">
                    <a16:rowId xmlns:a16="http://schemas.microsoft.com/office/drawing/2014/main" val="3666403030"/>
                  </a:ext>
                </a:extLst>
              </a:tr>
              <a:tr h="1442300">
                <a:tc rowSpan="2">
                  <a:txBody>
                    <a:bodyPr/>
                    <a:lstStyle/>
                    <a:p>
                      <a:r>
                        <a:rPr lang="en-US" sz="1300" b="1" u="sng" dirty="0"/>
                        <a:t>Reading</a:t>
                      </a:r>
                    </a:p>
                    <a:p>
                      <a:r>
                        <a:rPr lang="en-GB" sz="1300" b="0" i="0" kern="1200" dirty="0">
                          <a:solidFill>
                            <a:schemeClr val="dk1"/>
                          </a:solidFill>
                          <a:effectLst/>
                          <a:latin typeface="+mn-lt"/>
                          <a:ea typeface="+mn-ea"/>
                          <a:cs typeface="+mn-cs"/>
                        </a:rPr>
                        <a:t>I can make predictions using details stated and clues in the text </a:t>
                      </a:r>
                    </a:p>
                    <a:p>
                      <a:r>
                        <a:rPr lang="en-GB" sz="1300" b="0" i="0" kern="1200" dirty="0">
                          <a:solidFill>
                            <a:schemeClr val="dk1"/>
                          </a:solidFill>
                          <a:effectLst/>
                          <a:latin typeface="+mn-lt"/>
                          <a:ea typeface="+mn-ea"/>
                          <a:cs typeface="+mn-cs"/>
                        </a:rPr>
                        <a:t>I can retell familiar stories orally</a:t>
                      </a:r>
                    </a:p>
                    <a:p>
                      <a:r>
                        <a:rPr lang="en-GB" sz="1300" b="0" i="0" kern="1200" dirty="0">
                          <a:solidFill>
                            <a:schemeClr val="dk1"/>
                          </a:solidFill>
                          <a:effectLst/>
                          <a:latin typeface="+mn-lt"/>
                          <a:ea typeface="+mn-ea"/>
                          <a:cs typeface="+mn-cs"/>
                        </a:rPr>
                        <a:t>I can identify words and phrases that capture the reader’s interest and am beginning to discuss their effect</a:t>
                      </a:r>
                    </a:p>
                    <a:p>
                      <a:r>
                        <a:rPr lang="en-GB" sz="1300" b="0" i="0" kern="1200" dirty="0">
                          <a:solidFill>
                            <a:schemeClr val="dk1"/>
                          </a:solidFill>
                          <a:effectLst/>
                          <a:latin typeface="+mn-lt"/>
                          <a:ea typeface="+mn-ea"/>
                          <a:cs typeface="+mn-cs"/>
                        </a:rPr>
                        <a:t>I can draw inferences about characters’ thoughts, feelings and motives using clues</a:t>
                      </a:r>
                    </a:p>
                    <a:p>
                      <a:r>
                        <a:rPr lang="en-GB" sz="1300" b="0" i="0" kern="1200" dirty="0">
                          <a:solidFill>
                            <a:schemeClr val="dk1"/>
                          </a:solidFill>
                          <a:effectLst/>
                          <a:latin typeface="+mn-lt"/>
                          <a:ea typeface="+mn-ea"/>
                          <a:cs typeface="+mn-cs"/>
                        </a:rPr>
                        <a:t>I can begin to justify my ideas with evidence from the text</a:t>
                      </a:r>
                    </a:p>
                    <a:p>
                      <a:r>
                        <a:rPr lang="en-GB" sz="1300" b="0" i="0" kern="1200" dirty="0">
                          <a:solidFill>
                            <a:schemeClr val="dk1"/>
                          </a:solidFill>
                          <a:effectLst/>
                          <a:latin typeface="+mn-lt"/>
                          <a:ea typeface="+mn-ea"/>
                          <a:cs typeface="+mn-cs"/>
                        </a:rPr>
                        <a:t>I can make predictions using details stated and clues in the text</a:t>
                      </a:r>
                    </a:p>
                    <a:p>
                      <a:endParaRPr lang="en-US" sz="1300" dirty="0"/>
                    </a:p>
                  </a:txBody>
                  <a:tcPr>
                    <a:solidFill>
                      <a:schemeClr val="accent5">
                        <a:lumMod val="20000"/>
                        <a:lumOff val="80000"/>
                      </a:schemeClr>
                    </a:solidFill>
                  </a:tcPr>
                </a:tc>
                <a:tc>
                  <a:txBody>
                    <a:bodyPr/>
                    <a:lstStyle/>
                    <a:p>
                      <a:r>
                        <a:rPr lang="en-US" sz="1300" b="1" u="sng" dirty="0"/>
                        <a:t>As a writer:</a:t>
                      </a:r>
                    </a:p>
                    <a:p>
                      <a:r>
                        <a:rPr lang="en-US" sz="1300" b="0" u="none" dirty="0"/>
                        <a:t>I can use apostrophes for contraction and possession (including irregular)</a:t>
                      </a:r>
                    </a:p>
                    <a:p>
                      <a:r>
                        <a:rPr lang="en-US" sz="1300" b="0" u="none" dirty="0"/>
                        <a:t>I can use action verbs in the present perfect tense</a:t>
                      </a:r>
                    </a:p>
                    <a:p>
                      <a:r>
                        <a:rPr lang="en-US" sz="1300" b="0" u="none" dirty="0"/>
                        <a:t>I can construct complex sentences using before/after</a:t>
                      </a:r>
                    </a:p>
                    <a:p>
                      <a:r>
                        <a:rPr lang="en-US" sz="1300" b="0" u="none" dirty="0"/>
                        <a:t>I can use a verb + adverb to describe a speaker</a:t>
                      </a:r>
                    </a:p>
                  </a:txBody>
                  <a:tcPr>
                    <a:solidFill>
                      <a:schemeClr val="accent5">
                        <a:lumMod val="20000"/>
                        <a:lumOff val="80000"/>
                      </a:schemeClr>
                    </a:solidFill>
                  </a:tcPr>
                </a:tc>
                <a:tc>
                  <a:txBody>
                    <a:bodyPr/>
                    <a:lstStyle/>
                    <a:p>
                      <a:r>
                        <a:rPr lang="en-US" sz="1300" b="1" u="sng" dirty="0"/>
                        <a:t>As a writer:</a:t>
                      </a:r>
                    </a:p>
                    <a:p>
                      <a:r>
                        <a:rPr lang="en-US" sz="1300" b="0" u="none" dirty="0"/>
                        <a:t>I can use apostrophes for contraction and possession (including irregular)</a:t>
                      </a:r>
                    </a:p>
                    <a:p>
                      <a:r>
                        <a:rPr lang="en-US" sz="1300" b="0" u="none" dirty="0"/>
                        <a:t>I can use action verbs in the present perfect tense</a:t>
                      </a:r>
                    </a:p>
                    <a:p>
                      <a:r>
                        <a:rPr lang="en-US" sz="1300" b="0" u="none" dirty="0"/>
                        <a:t>I can construct complex sentences using before/after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use a verb + adverb to describe a speaker</a:t>
                      </a:r>
                    </a:p>
                    <a:p>
                      <a:endParaRPr lang="en-US" sz="1300" b="0" u="none" dirty="0"/>
                    </a:p>
                  </a:txBody>
                  <a:tcPr>
                    <a:solidFill>
                      <a:schemeClr val="accent5">
                        <a:lumMod val="20000"/>
                        <a:lumOff val="80000"/>
                      </a:schemeClr>
                    </a:solidFill>
                  </a:tcPr>
                </a:tc>
                <a:extLst>
                  <a:ext uri="{0D108BD9-81ED-4DB2-BD59-A6C34878D82A}">
                    <a16:rowId xmlns:a16="http://schemas.microsoft.com/office/drawing/2014/main" val="2699026580"/>
                  </a:ext>
                </a:extLst>
              </a:tr>
              <a:tr h="1885047">
                <a:tc vMerge="1">
                  <a:txBody>
                    <a:bodyPr/>
                    <a:lstStyle/>
                    <a:p>
                      <a:pPr marL="0" marR="0" lvl="0" indent="0" algn="l" defTabSz="914420" rtl="0" eaLnBrk="1" fontAlgn="auto" latinLnBrk="0" hangingPunct="1">
                        <a:lnSpc>
                          <a:spcPct val="100000"/>
                        </a:lnSpc>
                        <a:spcBef>
                          <a:spcPts val="0"/>
                        </a:spcBef>
                        <a:spcAft>
                          <a:spcPts val="0"/>
                        </a:spcAft>
                        <a:buClrTx/>
                        <a:buSzTx/>
                        <a:buFontTx/>
                        <a:buNone/>
                        <a:tabLst/>
                        <a:defRPr/>
                      </a:pPr>
                      <a:r>
                        <a:rPr lang="en-US" sz="1300" b="1" u="sng"/>
                        <a:t>Speaking and Listening</a:t>
                      </a:r>
                    </a:p>
                    <a:p>
                      <a:pPr rtl="0" fontAlgn="base"/>
                      <a:r>
                        <a:rPr lang="en-GB" sz="1300" b="0" i="0" kern="1200">
                          <a:solidFill>
                            <a:schemeClr val="dk1"/>
                          </a:solidFill>
                          <a:effectLst/>
                          <a:latin typeface="+mn-lt"/>
                          <a:ea typeface="+mn-ea"/>
                          <a:cs typeface="+mn-cs"/>
                        </a:rPr>
                        <a:t>I can explore the text through role playing different scenes</a:t>
                      </a:r>
                    </a:p>
                    <a:p>
                      <a:pPr rtl="0" fontAlgn="base"/>
                      <a:r>
                        <a:rPr lang="en-GB" sz="1300" b="0" i="0" kern="1200">
                          <a:solidFill>
                            <a:schemeClr val="dk1"/>
                          </a:solidFill>
                          <a:effectLst/>
                          <a:latin typeface="+mn-lt"/>
                          <a:ea typeface="+mn-ea"/>
                          <a:cs typeface="+mn-cs"/>
                        </a:rPr>
                        <a:t>I can ask questions to improve my understanding</a:t>
                      </a:r>
                    </a:p>
                    <a:p>
                      <a:r>
                        <a:rPr lang="en-GB" sz="1300" b="1" u="sng"/>
                        <a:t>Writing skills</a:t>
                      </a:r>
                      <a:endParaRPr lang="en-GB" sz="1300" b="0" i="0" kern="120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I can use ambitious adjectives, verbs and adverbs to create an effect</a:t>
                      </a:r>
                    </a:p>
                    <a:p>
                      <a:endParaRPr lang="en-US" sz="1300"/>
                    </a:p>
                  </a:txBody>
                  <a:tcPr>
                    <a:solidFill>
                      <a:schemeClr val="accent5">
                        <a:lumMod val="20000"/>
                        <a:lumOff val="80000"/>
                      </a:schemeClr>
                    </a:solidFill>
                  </a:tcPr>
                </a:tc>
                <a:tc rowSpan="2">
                  <a:txBody>
                    <a:bodyPr/>
                    <a:lstStyle/>
                    <a:p>
                      <a:r>
                        <a:rPr lang="en-US" sz="1300" b="1" u="none" dirty="0"/>
                        <a:t>As an orator:</a:t>
                      </a:r>
                    </a:p>
                    <a:p>
                      <a:pPr rtl="0" fontAlgn="base"/>
                      <a:r>
                        <a:rPr lang="en-GB" sz="1300" b="0" i="0" u="none" kern="1200" dirty="0">
                          <a:solidFill>
                            <a:schemeClr val="dk1"/>
                          </a:solidFill>
                          <a:effectLst/>
                          <a:latin typeface="+mn-lt"/>
                          <a:ea typeface="+mn-ea"/>
                          <a:cs typeface="+mn-cs"/>
                        </a:rPr>
                        <a:t>I can explore the text through ‘marking the moment’</a:t>
                      </a:r>
                    </a:p>
                    <a:p>
                      <a:r>
                        <a:rPr lang="en-US" sz="1300" b="0" u="none" dirty="0"/>
                        <a:t>I can work in a pair to generate ideas for writing</a:t>
                      </a:r>
                    </a:p>
                    <a:p>
                      <a:r>
                        <a:rPr lang="en-US" sz="1300" b="0" u="none" dirty="0"/>
                        <a:t>I can compose and rehearse sentences orally</a:t>
                      </a:r>
                    </a:p>
                    <a:p>
                      <a:r>
                        <a:rPr lang="en-US" sz="1300" b="1" u="none" dirty="0"/>
                        <a:t>As a writer:</a:t>
                      </a:r>
                    </a:p>
                    <a:p>
                      <a:r>
                        <a:rPr lang="en-US" sz="1300" b="0" u="none" dirty="0"/>
                        <a:t>I can use a variety of sentence lengths for effect</a:t>
                      </a:r>
                    </a:p>
                    <a:p>
                      <a:r>
                        <a:rPr lang="en-US" sz="1300" b="0" u="none" dirty="0"/>
                        <a:t>I can use adverbials for cohesion</a:t>
                      </a:r>
                    </a:p>
                    <a:p>
                      <a:r>
                        <a:rPr lang="en-US" sz="1300" b="0" u="none" dirty="0"/>
                        <a:t>I can add description between dialogue</a:t>
                      </a:r>
                    </a:p>
                    <a:p>
                      <a:r>
                        <a:rPr lang="en-US" sz="1300" b="0" u="none" dirty="0"/>
                        <a:t>I can create predictable and unpredictable characters</a:t>
                      </a:r>
                    </a:p>
                    <a:p>
                      <a:r>
                        <a:rPr lang="en-US" sz="1300" b="0" u="none" dirty="0"/>
                        <a:t>I can develop settings using the 5 senses and figurative language</a:t>
                      </a:r>
                    </a:p>
                    <a:p>
                      <a:r>
                        <a:rPr lang="en-US" sz="1300" b="0" u="none" dirty="0"/>
                        <a:t>I can write warning and series of questions openers</a:t>
                      </a:r>
                    </a:p>
                    <a:p>
                      <a:r>
                        <a:rPr lang="en-US" sz="1300" b="0" u="none" dirty="0"/>
                        <a:t>I can write cliffhanger and question endings</a:t>
                      </a:r>
                    </a:p>
                    <a:p>
                      <a:r>
                        <a:rPr lang="en-US" sz="1300" b="0" u="none" dirty="0"/>
                        <a:t>I can create tension through show not tell and weather</a:t>
                      </a:r>
                    </a:p>
                    <a:p>
                      <a:pPr algn="ctr"/>
                      <a:endParaRPr lang="en-US" sz="1300" b="1" u="none" dirty="0"/>
                    </a:p>
                    <a:p>
                      <a:pPr algn="ctr"/>
                      <a:r>
                        <a:rPr lang="en-US" sz="1300" b="1" u="none" dirty="0"/>
                        <a:t>SHORT WRITING OPPORTUNITIES</a:t>
                      </a:r>
                    </a:p>
                    <a:p>
                      <a:pPr marL="285750" indent="-285750" algn="ctr">
                        <a:buFont typeface="Wingdings" panose="05000000000000000000" pitchFamily="2" charset="2"/>
                        <a:buChar char="ü"/>
                      </a:pPr>
                      <a:r>
                        <a:rPr lang="en-US" sz="1300" b="1" u="none" dirty="0"/>
                        <a:t>Diary entry in role as </a:t>
                      </a:r>
                      <a:r>
                        <a:rPr lang="en-US" sz="1300" b="1" u="none" dirty="0" err="1"/>
                        <a:t>Zaiba</a:t>
                      </a:r>
                      <a:r>
                        <a:rPr lang="en-US" sz="1300" b="1" u="none" dirty="0"/>
                        <a:t>, Poppy or Ali (chapter 10)</a:t>
                      </a:r>
                    </a:p>
                    <a:p>
                      <a:pPr marL="285750" indent="-285750" algn="ctr">
                        <a:buFont typeface="Wingdings" panose="05000000000000000000" pitchFamily="2" charset="2"/>
                        <a:buChar char="ü"/>
                      </a:pPr>
                      <a:r>
                        <a:rPr lang="en-US" sz="1300" b="1" u="none" dirty="0"/>
                        <a:t>Character profile of </a:t>
                      </a:r>
                      <a:r>
                        <a:rPr lang="en-US" sz="1300" b="1" u="none" dirty="0" err="1"/>
                        <a:t>Zaiba</a:t>
                      </a:r>
                      <a:r>
                        <a:rPr lang="en-US" sz="1300" b="1" u="none" dirty="0"/>
                        <a:t>, Ali, Poppy, Georgia or Aunt Fouzia</a:t>
                      </a:r>
                    </a:p>
                  </a:txBody>
                  <a:tcPr>
                    <a:solidFill>
                      <a:schemeClr val="accent5">
                        <a:lumMod val="20000"/>
                        <a:lumOff val="80000"/>
                      </a:schemeClr>
                    </a:solidFill>
                  </a:tcPr>
                </a:tc>
                <a:tc rowSpan="2">
                  <a:txBody>
                    <a:bodyPr/>
                    <a:lstStyle/>
                    <a:p>
                      <a:r>
                        <a:rPr lang="en-US" sz="1300" b="1" u="sng" dirty="0"/>
                        <a:t>As an orator:</a:t>
                      </a:r>
                    </a:p>
                    <a:p>
                      <a:r>
                        <a:rPr lang="en-US" sz="1300" dirty="0"/>
                        <a:t>I can retell a story orally</a:t>
                      </a:r>
                    </a:p>
                    <a:p>
                      <a:r>
                        <a:rPr lang="en-US" sz="1300" b="1" u="sng" dirty="0"/>
                        <a:t>As a writer:</a:t>
                      </a:r>
                    </a:p>
                    <a:p>
                      <a:r>
                        <a:rPr lang="en-US" sz="1300" dirty="0"/>
                        <a:t>I can combine paragraphs to write a longer narrative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I can plan a narrative independently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I can include dialogue and description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I can structure my writing with an opening and ending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I can create and describe characters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I can develop detailed settings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I can create tension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I can use a variety of sentence lengths including writing complex sentences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I can use a checklist to edit my work and make changes</a:t>
                      </a:r>
                    </a:p>
                    <a:p>
                      <a:pPr algn="ctr"/>
                      <a:endParaRPr lang="en-US" sz="1300" b="1" u="sng" dirty="0"/>
                    </a:p>
                    <a:p>
                      <a:pPr algn="ctr"/>
                      <a:r>
                        <a:rPr lang="en-US" sz="1300" b="1" u="sng" dirty="0"/>
                        <a:t>OUTCOME</a:t>
                      </a:r>
                    </a:p>
                    <a:p>
                      <a:pPr marL="285750" indent="-285750" algn="ctr">
                        <a:buFont typeface="Wingdings" pitchFamily="2" charset="2"/>
                        <a:buChar char="ü"/>
                      </a:pPr>
                      <a:r>
                        <a:rPr lang="en-US" sz="1300" b="0" u="none" dirty="0"/>
                        <a:t>An ending to ‘Agent </a:t>
                      </a:r>
                      <a:r>
                        <a:rPr lang="en-US" sz="1300" b="0" u="none" dirty="0" err="1"/>
                        <a:t>Zaiba</a:t>
                      </a:r>
                      <a:r>
                        <a:rPr lang="en-US" sz="1300" b="0" u="none" dirty="0"/>
                        <a:t>’ (write before reading the </a:t>
                      </a:r>
                      <a:r>
                        <a:rPr lang="en-US" sz="1300" b="0" u="none"/>
                        <a:t>ending and </a:t>
                      </a:r>
                      <a:r>
                        <a:rPr lang="en-US" sz="1300" b="0" u="none" dirty="0"/>
                        <a:t>compare)</a:t>
                      </a:r>
                    </a:p>
                  </a:txBody>
                  <a:tcPr>
                    <a:solidFill>
                      <a:schemeClr val="accent5">
                        <a:lumMod val="20000"/>
                        <a:lumOff val="80000"/>
                      </a:schemeClr>
                    </a:solidFill>
                  </a:tcPr>
                </a:tc>
                <a:extLst>
                  <a:ext uri="{0D108BD9-81ED-4DB2-BD59-A6C34878D82A}">
                    <a16:rowId xmlns:a16="http://schemas.microsoft.com/office/drawing/2014/main" val="4282356528"/>
                  </a:ext>
                </a:extLst>
              </a:tr>
              <a:tr h="2194758">
                <a:tc>
                  <a:txBody>
                    <a:bodyPr/>
                    <a:lstStyle/>
                    <a:p>
                      <a:r>
                        <a:rPr lang="en-US" sz="1300" b="1" u="sng" dirty="0"/>
                        <a:t>As an orator:</a:t>
                      </a:r>
                    </a:p>
                    <a:p>
                      <a:pPr rtl="0" fontAlgn="base"/>
                      <a:r>
                        <a:rPr lang="en-GB" sz="1300" b="0" i="0" kern="1200" dirty="0">
                          <a:solidFill>
                            <a:schemeClr val="dk1"/>
                          </a:solidFill>
                          <a:effectLst/>
                          <a:latin typeface="+mn-lt"/>
                          <a:ea typeface="+mn-ea"/>
                          <a:cs typeface="+mn-cs"/>
                        </a:rPr>
                        <a:t>I can explore the text through ‘marking the moment’</a:t>
                      </a:r>
                    </a:p>
                    <a:p>
                      <a:pPr rtl="0" fontAlgn="base"/>
                      <a:r>
                        <a:rPr lang="en-GB" sz="1300" b="0" i="0" kern="1200" dirty="0">
                          <a:solidFill>
                            <a:schemeClr val="dk1"/>
                          </a:solidFill>
                          <a:effectLst/>
                          <a:latin typeface="+mn-lt"/>
                          <a:ea typeface="+mn-ea"/>
                          <a:cs typeface="+mn-cs"/>
                        </a:rPr>
                        <a:t>I can take part in discussion about books I have read</a:t>
                      </a:r>
                    </a:p>
                    <a:p>
                      <a:pPr rtl="0" fontAlgn="base"/>
                      <a:r>
                        <a:rPr lang="en-GB" sz="1300" b="0" i="0" kern="1200" dirty="0">
                          <a:solidFill>
                            <a:schemeClr val="dk1"/>
                          </a:solidFill>
                          <a:effectLst/>
                          <a:latin typeface="+mn-lt"/>
                          <a:ea typeface="+mn-ea"/>
                          <a:cs typeface="+mn-cs"/>
                        </a:rPr>
                        <a:t>I can ask questions to improve my understanding</a:t>
                      </a:r>
                    </a:p>
                    <a:p>
                      <a:r>
                        <a:rPr lang="en-US" sz="1300" b="1" u="sng" dirty="0"/>
                        <a:t>As a writer: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I can use ambitious adjectives, verbs and adverbs to create an effect</a:t>
                      </a:r>
                    </a:p>
                    <a:p>
                      <a:endParaRPr lang="en-US" sz="1300" dirty="0"/>
                    </a:p>
                  </a:txBody>
                  <a:tcPr>
                    <a:solidFill>
                      <a:schemeClr val="accent5">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63492902"/>
                  </a:ext>
                </a:extLst>
              </a:tr>
            </a:tbl>
          </a:graphicData>
        </a:graphic>
      </p:graphicFrame>
      <p:sp>
        <p:nvSpPr>
          <p:cNvPr id="3" name="TextBox 2">
            <a:extLst>
              <a:ext uri="{FF2B5EF4-FFF2-40B4-BE49-F238E27FC236}">
                <a16:creationId xmlns:a16="http://schemas.microsoft.com/office/drawing/2014/main" id="{F726D3F9-959E-924F-936C-522F69A823EC}"/>
              </a:ext>
            </a:extLst>
          </p:cNvPr>
          <p:cNvSpPr txBox="1"/>
          <p:nvPr/>
        </p:nvSpPr>
        <p:spPr>
          <a:xfrm>
            <a:off x="545939" y="0"/>
            <a:ext cx="11100121" cy="4770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ENGLISH OBJECTIVES – Y4 SPRING WRITING TO ENTERTAIN NARRATIVE</a:t>
            </a:r>
          </a:p>
        </p:txBody>
      </p:sp>
    </p:spTree>
    <p:extLst>
      <p:ext uri="{BB962C8B-B14F-4D97-AF65-F5344CB8AC3E}">
        <p14:creationId xmlns:p14="http://schemas.microsoft.com/office/powerpoint/2010/main" val="114828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0ABBC3-A21E-EA42-810E-814015EF455C}"/>
              </a:ext>
            </a:extLst>
          </p:cNvPr>
          <p:cNvSpPr txBox="1"/>
          <p:nvPr/>
        </p:nvSpPr>
        <p:spPr>
          <a:xfrm>
            <a:off x="828675" y="371475"/>
            <a:ext cx="1058703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Y5 writing to entertain narrative o</a:t>
            </a:r>
            <a:r>
              <a:rPr kumimoji="0" lang="en-US" sz="3000" b="1" i="1" u="sng"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utcome</a:t>
            </a:r>
            <a:r>
              <a:rPr kumimoji="0" lang="en-US" sz="3000" b="1"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Alternative ending</a:t>
            </a:r>
          </a:p>
        </p:txBody>
      </p:sp>
      <p:sp>
        <p:nvSpPr>
          <p:cNvPr id="3" name="Rectangle 2">
            <a:extLst>
              <a:ext uri="{FF2B5EF4-FFF2-40B4-BE49-F238E27FC236}">
                <a16:creationId xmlns:a16="http://schemas.microsoft.com/office/drawing/2014/main" id="{AD32526B-E73D-584B-AAC0-475AC9F28FC4}"/>
              </a:ext>
            </a:extLst>
          </p:cNvPr>
          <p:cNvSpPr>
            <a:spLocks noChangeArrowheads="1"/>
          </p:cNvSpPr>
          <p:nvPr/>
        </p:nvSpPr>
        <p:spPr bwMode="auto">
          <a:xfrm>
            <a:off x="6929438" y="2047993"/>
            <a:ext cx="353541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7AA4104-4436-FD49-8098-94A75671128C}"/>
              </a:ext>
            </a:extLst>
          </p:cNvPr>
          <p:cNvSpPr txBox="1"/>
          <p:nvPr/>
        </p:nvSpPr>
        <p:spPr>
          <a:xfrm>
            <a:off x="1571625" y="3157538"/>
            <a:ext cx="4243388"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Core Text – A Kind of Spark</a:t>
            </a:r>
          </a:p>
        </p:txBody>
      </p:sp>
      <p:sp>
        <p:nvSpPr>
          <p:cNvPr id="5" name="Rectangle 2">
            <a:extLst>
              <a:ext uri="{FF2B5EF4-FFF2-40B4-BE49-F238E27FC236}">
                <a16:creationId xmlns:a16="http://schemas.microsoft.com/office/drawing/2014/main" id="{414FCC4D-2D7F-8340-9F23-5AE9EB4C4E68}"/>
              </a:ext>
            </a:extLst>
          </p:cNvPr>
          <p:cNvSpPr>
            <a:spLocks noChangeArrowheads="1"/>
          </p:cNvSpPr>
          <p:nvPr/>
        </p:nvSpPr>
        <p:spPr bwMode="auto">
          <a:xfrm>
            <a:off x="2152185" y="12034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50342B5-1B65-F549-1028-C9067610FC8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2409" y="1875155"/>
            <a:ext cx="2681753" cy="4289052"/>
          </a:xfrm>
          <a:prstGeom prst="rect">
            <a:avLst/>
          </a:prstGeom>
          <a:noFill/>
          <a:ln>
            <a:noFill/>
          </a:ln>
        </p:spPr>
      </p:pic>
    </p:spTree>
    <p:extLst>
      <p:ext uri="{BB962C8B-B14F-4D97-AF65-F5344CB8AC3E}">
        <p14:creationId xmlns:p14="http://schemas.microsoft.com/office/powerpoint/2010/main" val="2982877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FFC163-3811-5340-886B-4714DC9AA2BB}"/>
              </a:ext>
            </a:extLst>
          </p:cNvPr>
          <p:cNvGraphicFramePr>
            <a:graphicFrameLocks noGrp="1"/>
          </p:cNvGraphicFramePr>
          <p:nvPr/>
        </p:nvGraphicFramePr>
        <p:xfrm>
          <a:off x="391886" y="719666"/>
          <a:ext cx="11424063" cy="5582920"/>
        </p:xfrm>
        <a:graphic>
          <a:graphicData uri="http://schemas.openxmlformats.org/drawingml/2006/table">
            <a:tbl>
              <a:tblPr firstRow="1" bandRow="1">
                <a:tableStyleId>{5940675A-B579-460E-94D1-54222C63F5DA}</a:tableStyleId>
              </a:tblPr>
              <a:tblGrid>
                <a:gridCol w="3808021">
                  <a:extLst>
                    <a:ext uri="{9D8B030D-6E8A-4147-A177-3AD203B41FA5}">
                      <a16:colId xmlns:a16="http://schemas.microsoft.com/office/drawing/2014/main" val="4129996108"/>
                    </a:ext>
                  </a:extLst>
                </a:gridCol>
                <a:gridCol w="3808021">
                  <a:extLst>
                    <a:ext uri="{9D8B030D-6E8A-4147-A177-3AD203B41FA5}">
                      <a16:colId xmlns:a16="http://schemas.microsoft.com/office/drawing/2014/main" val="1231770196"/>
                    </a:ext>
                  </a:extLst>
                </a:gridCol>
                <a:gridCol w="3808021">
                  <a:extLst>
                    <a:ext uri="{9D8B030D-6E8A-4147-A177-3AD203B41FA5}">
                      <a16:colId xmlns:a16="http://schemas.microsoft.com/office/drawing/2014/main" val="4261554858"/>
                    </a:ext>
                  </a:extLst>
                </a:gridCol>
              </a:tblGrid>
              <a:tr h="370840">
                <a:tc gridSpan="3">
                  <a:txBody>
                    <a:bodyPr/>
                    <a:lstStyle/>
                    <a:p>
                      <a:pPr algn="ctr"/>
                      <a:r>
                        <a:rPr lang="en-US"/>
                        <a:t>RETRIEVAL Y5 WRITING TO ENTERTAIN</a:t>
                      </a:r>
                    </a:p>
                  </a:txBody>
                  <a:tcPr>
                    <a:solidFill>
                      <a:schemeClr val="accent4">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2890407"/>
                  </a:ext>
                </a:extLst>
              </a:tr>
              <a:tr h="370840">
                <a:tc>
                  <a:txBody>
                    <a:bodyPr/>
                    <a:lstStyle/>
                    <a:p>
                      <a:r>
                        <a:rPr lang="en-US" sz="1300"/>
                        <a:t>PHASE ONE - EXPLORE</a:t>
                      </a:r>
                    </a:p>
                    <a:p>
                      <a:r>
                        <a:rPr lang="en-US" sz="1300"/>
                        <a:t>Immersion in the text</a:t>
                      </a:r>
                    </a:p>
                  </a:txBody>
                  <a:tcPr>
                    <a:solidFill>
                      <a:schemeClr val="accent4">
                        <a:lumMod val="40000"/>
                        <a:lumOff val="60000"/>
                      </a:schemeClr>
                    </a:solidFill>
                  </a:tcPr>
                </a:tc>
                <a:tc>
                  <a:txBody>
                    <a:bodyPr/>
                    <a:lstStyle/>
                    <a:p>
                      <a:r>
                        <a:rPr lang="en-US" sz="1300"/>
                        <a:t>PHASE TWO - CONSTRUCT</a:t>
                      </a:r>
                    </a:p>
                    <a:p>
                      <a:r>
                        <a:rPr lang="en-US" sz="1300"/>
                        <a:t>Grammar and sentence structure</a:t>
                      </a:r>
                    </a:p>
                    <a:p>
                      <a:r>
                        <a:rPr lang="en-US" sz="1300"/>
                        <a:t>Short writing opportunities</a:t>
                      </a:r>
                    </a:p>
                  </a:txBody>
                  <a:tcPr>
                    <a:solidFill>
                      <a:schemeClr val="accent4">
                        <a:lumMod val="40000"/>
                        <a:lumOff val="60000"/>
                      </a:schemeClr>
                    </a:solidFill>
                  </a:tcPr>
                </a:tc>
                <a:tc>
                  <a:txBody>
                    <a:bodyPr/>
                    <a:lstStyle/>
                    <a:p>
                      <a:r>
                        <a:rPr lang="en-US" sz="1300"/>
                        <a:t>PHASE  THREE – COMPOSE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Plan, write and edit a longer piece of narrative</a:t>
                      </a:r>
                    </a:p>
                  </a:txBody>
                  <a:tcPr>
                    <a:solidFill>
                      <a:schemeClr val="accent4">
                        <a:lumMod val="40000"/>
                        <a:lumOff val="60000"/>
                      </a:schemeClr>
                    </a:solidFill>
                  </a:tcPr>
                </a:tc>
                <a:extLst>
                  <a:ext uri="{0D108BD9-81ED-4DB2-BD59-A6C34878D82A}">
                    <a16:rowId xmlns:a16="http://schemas.microsoft.com/office/drawing/2014/main" val="3909116621"/>
                  </a:ext>
                </a:extLst>
              </a:tr>
              <a:tr h="370840">
                <a:tc>
                  <a:txBody>
                    <a:bodyPr/>
                    <a:lstStyle/>
                    <a:p>
                      <a:endParaRPr lang="en-US" sz="1500" dirty="0"/>
                    </a:p>
                    <a:p>
                      <a:r>
                        <a:rPr lang="en-US" sz="1500" dirty="0"/>
                        <a:t>I can identify and know the function of nouns, verbs, adjectives and adverbs</a:t>
                      </a:r>
                    </a:p>
                    <a:p>
                      <a:endParaRPr lang="en-US" sz="1500" dirty="0"/>
                    </a:p>
                    <a:p>
                      <a:r>
                        <a:rPr lang="en-US" sz="1500" dirty="0"/>
                        <a:t>I can punctuate sentences with capital letters, full stops, question marks, exclamation marks and commas</a:t>
                      </a:r>
                    </a:p>
                    <a:p>
                      <a:endParaRPr lang="en-US" sz="1500" dirty="0"/>
                    </a:p>
                    <a:p>
                      <a:r>
                        <a:rPr lang="en-US" sz="1500" dirty="0"/>
                        <a:t>I can describe settings using my 5 senses</a:t>
                      </a:r>
                    </a:p>
                    <a:p>
                      <a:endParaRPr lang="en-US" sz="1500" dirty="0"/>
                    </a:p>
                    <a:p>
                      <a:r>
                        <a:rPr lang="en-US" sz="1500" dirty="0"/>
                        <a:t>I can punctuate direct speech correctly</a:t>
                      </a:r>
                    </a:p>
                    <a:p>
                      <a:endParaRPr lang="en-US" sz="1500" dirty="0"/>
                    </a:p>
                    <a:p>
                      <a:endParaRPr lang="en-US" sz="1500" dirty="0"/>
                    </a:p>
                    <a:p>
                      <a:endParaRPr lang="en-US" sz="1500" dirty="0"/>
                    </a:p>
                    <a:p>
                      <a:endParaRPr lang="en-US" sz="1500" dirty="0"/>
                    </a:p>
                    <a:p>
                      <a:endParaRPr lang="en-US" sz="1500" dirty="0"/>
                    </a:p>
                    <a:p>
                      <a:endParaRPr lang="en-US" sz="1500" dirty="0"/>
                    </a:p>
                  </a:txBody>
                  <a:tcPr>
                    <a:solidFill>
                      <a:schemeClr val="accent4">
                        <a:lumMod val="20000"/>
                        <a:lumOff val="80000"/>
                      </a:schemeClr>
                    </a:solidFill>
                  </a:tcPr>
                </a:tc>
                <a:tc>
                  <a:txBody>
                    <a:bodyPr/>
                    <a:lstStyle/>
                    <a:p>
                      <a:endParaRPr lang="en-US" sz="1500" dirty="0"/>
                    </a:p>
                    <a:p>
                      <a:r>
                        <a:rPr lang="en-US" sz="1500" dirty="0"/>
                        <a:t>I can identify and use a range of figurative language</a:t>
                      </a:r>
                    </a:p>
                    <a:p>
                      <a:endParaRPr lang="en-US" sz="1500" dirty="0"/>
                    </a:p>
                    <a:p>
                      <a:r>
                        <a:rPr lang="en-US" sz="1500" dirty="0"/>
                        <a:t>I can create atmosphere using description of the weather</a:t>
                      </a:r>
                    </a:p>
                    <a:p>
                      <a:endParaRPr lang="en-US" sz="1500" dirty="0"/>
                    </a:p>
                    <a:p>
                      <a:endParaRPr lang="en-US" sz="1500" dirty="0"/>
                    </a:p>
                    <a:p>
                      <a:r>
                        <a:rPr lang="en-US" sz="1500" dirty="0"/>
                        <a:t>I can identify and use a range of adverbials of time, place or manner</a:t>
                      </a:r>
                    </a:p>
                    <a:p>
                      <a:endParaRPr lang="en-US" sz="1500" dirty="0"/>
                    </a:p>
                    <a:p>
                      <a:r>
                        <a:rPr lang="en-US" sz="1500" dirty="0"/>
                        <a:t>I can identify and list some determiners</a:t>
                      </a:r>
                    </a:p>
                    <a:p>
                      <a:endParaRPr lang="en-US" sz="1500" dirty="0"/>
                    </a:p>
                    <a:p>
                      <a:endParaRPr lang="en-US" sz="1500" dirty="0"/>
                    </a:p>
                    <a:p>
                      <a:endParaRPr lang="en-US" sz="1500" dirty="0"/>
                    </a:p>
                    <a:p>
                      <a:endParaRPr lang="en-US" sz="1500" dirty="0"/>
                    </a:p>
                  </a:txBody>
                  <a:tcPr>
                    <a:solidFill>
                      <a:schemeClr val="accent4">
                        <a:lumMod val="20000"/>
                        <a:lumOff val="80000"/>
                      </a:schemeClr>
                    </a:solidFill>
                  </a:tcPr>
                </a:tc>
                <a:tc>
                  <a:txBody>
                    <a:bodyPr/>
                    <a:lstStyle/>
                    <a:p>
                      <a:endParaRPr lang="en-US" sz="1500" dirty="0"/>
                    </a:p>
                    <a:p>
                      <a:r>
                        <a:rPr lang="en-US" sz="1500" dirty="0"/>
                        <a:t>I can move clauses around for effect</a:t>
                      </a:r>
                    </a:p>
                    <a:p>
                      <a:endParaRPr lang="en-US" sz="1500" dirty="0"/>
                    </a:p>
                    <a:p>
                      <a:endParaRPr lang="en-US" sz="1500" dirty="0"/>
                    </a:p>
                    <a:p>
                      <a:r>
                        <a:rPr lang="en-US" sz="1500" dirty="0"/>
                        <a:t>I can write simple, compound and complex sentences</a:t>
                      </a:r>
                    </a:p>
                    <a:p>
                      <a:endParaRPr lang="en-US" sz="1500" dirty="0"/>
                    </a:p>
                    <a:p>
                      <a:endParaRPr lang="en-US" sz="1500" dirty="0"/>
                    </a:p>
                    <a:p>
                      <a:r>
                        <a:rPr lang="en-US" sz="1500" dirty="0"/>
                        <a:t>I can vary the position of the speaker</a:t>
                      </a:r>
                    </a:p>
                    <a:p>
                      <a:endParaRPr lang="en-US" sz="1500" dirty="0"/>
                    </a:p>
                    <a:p>
                      <a:endParaRPr lang="en-US" sz="1500" dirty="0"/>
                    </a:p>
                    <a:p>
                      <a:r>
                        <a:rPr lang="en-US" sz="1500" dirty="0"/>
                        <a:t>I can build tension in different ways</a:t>
                      </a:r>
                    </a:p>
                  </a:txBody>
                  <a:tcPr>
                    <a:solidFill>
                      <a:schemeClr val="accent4">
                        <a:lumMod val="20000"/>
                        <a:lumOff val="80000"/>
                      </a:schemeClr>
                    </a:solidFill>
                  </a:tcPr>
                </a:tc>
                <a:extLst>
                  <a:ext uri="{0D108BD9-81ED-4DB2-BD59-A6C34878D82A}">
                    <a16:rowId xmlns:a16="http://schemas.microsoft.com/office/drawing/2014/main" val="4076663390"/>
                  </a:ext>
                </a:extLst>
              </a:tr>
              <a:tr h="370840">
                <a:tc gridSpan="3">
                  <a:txBody>
                    <a:bodyPr/>
                    <a:lstStyle/>
                    <a:p>
                      <a:r>
                        <a:rPr lang="en-US" sz="1500" dirty="0"/>
                        <a:t>Each of these objectives revises a concept from Y1/Y2/Y3/Y4 and Autumn Y5 that will be built upon in each of these phases and retrieval practice should take place before the related objective is covered in Y5.. Objectives taught can then become the subject of retrieval practice.</a:t>
                      </a:r>
                    </a:p>
                  </a:txBody>
                  <a:tcPr>
                    <a:solidFill>
                      <a:schemeClr val="accent4">
                        <a:lumMod val="20000"/>
                        <a:lumOff val="80000"/>
                      </a:schemeClr>
                    </a:solidFill>
                  </a:tcPr>
                </a:tc>
                <a:tc hMerge="1">
                  <a:txBody>
                    <a:bodyPr/>
                    <a:lstStyle/>
                    <a:p>
                      <a:endParaRPr lang="en-US" sz="1500"/>
                    </a:p>
                  </a:txBody>
                  <a:tcPr>
                    <a:solidFill>
                      <a:schemeClr val="accent4">
                        <a:lumMod val="20000"/>
                        <a:lumOff val="80000"/>
                      </a:schemeClr>
                    </a:solidFill>
                  </a:tcPr>
                </a:tc>
                <a:tc hMerge="1">
                  <a:txBody>
                    <a:bodyPr/>
                    <a:lstStyle/>
                    <a:p>
                      <a:endParaRPr lang="en-US" sz="1500"/>
                    </a:p>
                  </a:txBody>
                  <a:tcPr>
                    <a:solidFill>
                      <a:schemeClr val="accent4">
                        <a:lumMod val="20000"/>
                        <a:lumOff val="80000"/>
                      </a:schemeClr>
                    </a:solidFill>
                  </a:tcPr>
                </a:tc>
                <a:extLst>
                  <a:ext uri="{0D108BD9-81ED-4DB2-BD59-A6C34878D82A}">
                    <a16:rowId xmlns:a16="http://schemas.microsoft.com/office/drawing/2014/main" val="1260266882"/>
                  </a:ext>
                </a:extLst>
              </a:tr>
            </a:tbl>
          </a:graphicData>
        </a:graphic>
      </p:graphicFrame>
    </p:spTree>
    <p:extLst>
      <p:ext uri="{BB962C8B-B14F-4D97-AF65-F5344CB8AC3E}">
        <p14:creationId xmlns:p14="http://schemas.microsoft.com/office/powerpoint/2010/main" val="4049762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41AEF3E-D4C4-494B-8F17-822DB4678CFF}"/>
              </a:ext>
            </a:extLst>
          </p:cNvPr>
          <p:cNvGraphicFramePr>
            <a:graphicFrameLocks noGrp="1"/>
          </p:cNvGraphicFramePr>
          <p:nvPr/>
        </p:nvGraphicFramePr>
        <p:xfrm>
          <a:off x="347134" y="410031"/>
          <a:ext cx="11497731" cy="6513830"/>
        </p:xfrm>
        <a:graphic>
          <a:graphicData uri="http://schemas.openxmlformats.org/drawingml/2006/table">
            <a:tbl>
              <a:tblPr firstRow="1" bandRow="1">
                <a:tableStyleId>{5C22544A-7EE6-4342-B048-85BDC9FD1C3A}</a:tableStyleId>
              </a:tblPr>
              <a:tblGrid>
                <a:gridCol w="3832577">
                  <a:extLst>
                    <a:ext uri="{9D8B030D-6E8A-4147-A177-3AD203B41FA5}">
                      <a16:colId xmlns:a16="http://schemas.microsoft.com/office/drawing/2014/main" val="2837274113"/>
                    </a:ext>
                  </a:extLst>
                </a:gridCol>
                <a:gridCol w="3832577">
                  <a:extLst>
                    <a:ext uri="{9D8B030D-6E8A-4147-A177-3AD203B41FA5}">
                      <a16:colId xmlns:a16="http://schemas.microsoft.com/office/drawing/2014/main" val="3838816154"/>
                    </a:ext>
                  </a:extLst>
                </a:gridCol>
                <a:gridCol w="3832577">
                  <a:extLst>
                    <a:ext uri="{9D8B030D-6E8A-4147-A177-3AD203B41FA5}">
                      <a16:colId xmlns:a16="http://schemas.microsoft.com/office/drawing/2014/main" val="4034982650"/>
                    </a:ext>
                  </a:extLst>
                </a:gridCol>
              </a:tblGrid>
              <a:tr h="708660">
                <a:tc>
                  <a:txBody>
                    <a:bodyPr/>
                    <a:lstStyle/>
                    <a:p>
                      <a:r>
                        <a:rPr lang="en-US" sz="1300"/>
                        <a:t>PHASE 1 – EXPLORE</a:t>
                      </a:r>
                    </a:p>
                    <a:p>
                      <a:r>
                        <a:rPr lang="en-US" sz="1300"/>
                        <a:t>Immersion in the text </a:t>
                      </a:r>
                    </a:p>
                  </a:txBody>
                  <a:tcPr>
                    <a:solidFill>
                      <a:schemeClr val="accent1">
                        <a:lumMod val="60000"/>
                        <a:lumOff val="40000"/>
                      </a:schemeClr>
                    </a:solidFill>
                  </a:tcPr>
                </a:tc>
                <a:tc>
                  <a:txBody>
                    <a:bodyPr/>
                    <a:lstStyle/>
                    <a:p>
                      <a:r>
                        <a:rPr lang="en-US" sz="1300"/>
                        <a:t>PHASE 2 – CONSTRUCT</a:t>
                      </a:r>
                    </a:p>
                    <a:p>
                      <a:r>
                        <a:rPr lang="en-US" sz="1300"/>
                        <a:t>Grammar and sentence structure</a:t>
                      </a:r>
                    </a:p>
                    <a:p>
                      <a:r>
                        <a:rPr lang="en-US" sz="1300"/>
                        <a:t>Short writing opportunities</a:t>
                      </a:r>
                    </a:p>
                  </a:txBody>
                  <a:tcPr>
                    <a:solidFill>
                      <a:schemeClr val="accent1">
                        <a:lumMod val="60000"/>
                        <a:lumOff val="40000"/>
                      </a:schemeClr>
                    </a:solidFill>
                  </a:tcPr>
                </a:tc>
                <a:tc>
                  <a:txBody>
                    <a:bodyPr/>
                    <a:lstStyle/>
                    <a:p>
                      <a:r>
                        <a:rPr lang="en-US" sz="1300"/>
                        <a:t>PHASE 3 – COMPOSE</a:t>
                      </a:r>
                    </a:p>
                    <a:p>
                      <a:r>
                        <a:rPr lang="en-US" sz="1300"/>
                        <a:t>Plan, write and edit a longer piece of narrative</a:t>
                      </a:r>
                    </a:p>
                  </a:txBody>
                  <a:tcPr>
                    <a:solidFill>
                      <a:schemeClr val="accent1">
                        <a:lumMod val="60000"/>
                        <a:lumOff val="40000"/>
                      </a:schemeClr>
                    </a:solidFill>
                  </a:tcPr>
                </a:tc>
                <a:extLst>
                  <a:ext uri="{0D108BD9-81ED-4DB2-BD59-A6C34878D82A}">
                    <a16:rowId xmlns:a16="http://schemas.microsoft.com/office/drawing/2014/main" val="3666403030"/>
                  </a:ext>
                </a:extLst>
              </a:tr>
              <a:tr h="1543050">
                <a:tc rowSpan="2">
                  <a:txBody>
                    <a:bodyPr/>
                    <a:lstStyle/>
                    <a:p>
                      <a:r>
                        <a:rPr lang="en-US" sz="1300" b="1" u="sng" dirty="0"/>
                        <a:t>As a reader:</a:t>
                      </a:r>
                    </a:p>
                    <a:p>
                      <a:r>
                        <a:rPr lang="en-GB" sz="1300" b="0" i="0" kern="1200" dirty="0">
                          <a:solidFill>
                            <a:schemeClr val="dk1"/>
                          </a:solidFill>
                          <a:effectLst/>
                          <a:latin typeface="+mn-lt"/>
                          <a:ea typeface="+mn-ea"/>
                          <a:cs typeface="+mn-cs"/>
                        </a:rPr>
                        <a:t>I can read for meaning and explore the meaning of words in context</a:t>
                      </a:r>
                    </a:p>
                    <a:p>
                      <a:r>
                        <a:rPr lang="en-GB" sz="1300" b="0" i="0" kern="1200" dirty="0">
                          <a:solidFill>
                            <a:schemeClr val="dk1"/>
                          </a:solidFill>
                          <a:effectLst/>
                          <a:latin typeface="+mn-lt"/>
                          <a:ea typeface="+mn-ea"/>
                          <a:cs typeface="+mn-cs"/>
                        </a:rPr>
                        <a:t>I can draw inferences, justifying these with evidence</a:t>
                      </a:r>
                    </a:p>
                    <a:p>
                      <a:r>
                        <a:rPr lang="en-GB" sz="1300" b="0" i="0" kern="1200" dirty="0">
                          <a:solidFill>
                            <a:schemeClr val="dk1"/>
                          </a:solidFill>
                          <a:effectLst/>
                          <a:latin typeface="+mn-lt"/>
                          <a:ea typeface="+mn-ea"/>
                          <a:cs typeface="+mn-cs"/>
                        </a:rPr>
                        <a:t>I can make more than one prediction about what might happen next</a:t>
                      </a:r>
                    </a:p>
                    <a:p>
                      <a:r>
                        <a:rPr lang="en-GB" sz="1300" b="0" i="0" kern="1200" dirty="0">
                          <a:solidFill>
                            <a:schemeClr val="dk1"/>
                          </a:solidFill>
                          <a:effectLst/>
                          <a:latin typeface="+mn-lt"/>
                          <a:ea typeface="+mn-ea"/>
                          <a:cs typeface="+mn-cs"/>
                        </a:rPr>
                        <a:t>I can discuss and evaluate how  authors use language and consider the impact on the reader</a:t>
                      </a:r>
                    </a:p>
                    <a:p>
                      <a:r>
                        <a:rPr lang="en-GB" sz="1300" b="0" i="0" kern="1200" dirty="0">
                          <a:solidFill>
                            <a:schemeClr val="dk1"/>
                          </a:solidFill>
                          <a:effectLst/>
                          <a:latin typeface="+mn-lt"/>
                          <a:ea typeface="+mn-ea"/>
                          <a:cs typeface="+mn-cs"/>
                        </a:rPr>
                        <a:t>I can make comparisons within and across books</a:t>
                      </a:r>
                    </a:p>
                    <a:p>
                      <a:r>
                        <a:rPr lang="en-GB" sz="1300" b="0" i="0" kern="1200" dirty="0">
                          <a:solidFill>
                            <a:schemeClr val="dk1"/>
                          </a:solidFill>
                          <a:effectLst/>
                          <a:latin typeface="+mn-lt"/>
                          <a:ea typeface="+mn-ea"/>
                          <a:cs typeface="+mn-cs"/>
                        </a:rPr>
                        <a:t>I can identify and discuss themes and conventions in and across texts</a:t>
                      </a:r>
                    </a:p>
                  </a:txBody>
                  <a:tcPr>
                    <a:solidFill>
                      <a:schemeClr val="accent5">
                        <a:lumMod val="20000"/>
                        <a:lumOff val="80000"/>
                      </a:schemeClr>
                    </a:solidFill>
                  </a:tcPr>
                </a:tc>
                <a:tc>
                  <a:txBody>
                    <a:bodyPr/>
                    <a:lstStyle/>
                    <a:p>
                      <a:r>
                        <a:rPr lang="en-US" sz="1300" b="1" u="sng" dirty="0"/>
                        <a:t>As a writer: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independently use commas, brackets or dashes to indicate parenthesis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use dialogue + verb + 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write a rhetorical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use conjunctive adverbs at the beginning and within paragraphs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use demonstrative determiners</a:t>
                      </a:r>
                    </a:p>
                  </a:txBody>
                  <a:tcPr>
                    <a:solidFill>
                      <a:schemeClr val="accent5">
                        <a:lumMod val="20000"/>
                        <a:lumOff val="80000"/>
                      </a:schemeClr>
                    </a:solidFill>
                  </a:tcPr>
                </a:tc>
                <a:tc>
                  <a:txBody>
                    <a:bodyPr/>
                    <a:lstStyle/>
                    <a:p>
                      <a:r>
                        <a:rPr lang="en-US" sz="1300" b="1" u="sng" dirty="0"/>
                        <a:t>As a writer: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independently use commas, brackets or dashes to indicate parenthesis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use dialogue + verb + 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write a rhetorical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use conjunctive adverbs at the beginning and within paragraphs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use demonstrative determiners</a:t>
                      </a:r>
                    </a:p>
                  </a:txBody>
                  <a:tcPr>
                    <a:solidFill>
                      <a:schemeClr val="accent5">
                        <a:lumMod val="20000"/>
                        <a:lumOff val="80000"/>
                      </a:schemeClr>
                    </a:solidFill>
                  </a:tcPr>
                </a:tc>
                <a:extLst>
                  <a:ext uri="{0D108BD9-81ED-4DB2-BD59-A6C34878D82A}">
                    <a16:rowId xmlns:a16="http://schemas.microsoft.com/office/drawing/2014/main" val="2699026580"/>
                  </a:ext>
                </a:extLst>
              </a:tr>
              <a:tr h="2056130">
                <a:tc vMerge="1">
                  <a:txBody>
                    <a:bodyPr/>
                    <a:lstStyle/>
                    <a:p>
                      <a:pPr marL="0" marR="0" lvl="0" indent="0" algn="l" defTabSz="914420" rtl="0" eaLnBrk="1" fontAlgn="auto" latinLnBrk="0" hangingPunct="1">
                        <a:lnSpc>
                          <a:spcPct val="100000"/>
                        </a:lnSpc>
                        <a:spcBef>
                          <a:spcPts val="0"/>
                        </a:spcBef>
                        <a:spcAft>
                          <a:spcPts val="0"/>
                        </a:spcAft>
                        <a:buClrTx/>
                        <a:buSzTx/>
                        <a:buFontTx/>
                        <a:buNone/>
                        <a:tabLst/>
                        <a:defRPr/>
                      </a:pPr>
                      <a:r>
                        <a:rPr lang="en-US" sz="1300" b="1" u="sng"/>
                        <a:t>Speaking and Listening</a:t>
                      </a:r>
                    </a:p>
                    <a:p>
                      <a:pPr rtl="0" fontAlgn="base"/>
                      <a:r>
                        <a:rPr lang="en-GB" sz="1300" b="0" i="0" kern="1200">
                          <a:solidFill>
                            <a:schemeClr val="dk1"/>
                          </a:solidFill>
                          <a:effectLst/>
                          <a:latin typeface="+mn-lt"/>
                          <a:ea typeface="+mn-ea"/>
                          <a:cs typeface="+mn-cs"/>
                        </a:rPr>
                        <a:t>I can explore the text using a ‘guided tour’</a:t>
                      </a:r>
                    </a:p>
                    <a:p>
                      <a:r>
                        <a:rPr lang="en-GB" sz="1300" b="1" u="sng"/>
                        <a:t>Writing skills</a:t>
                      </a:r>
                      <a:endParaRPr lang="en-GB" sz="1300" b="0" i="0" kern="1200">
                        <a:solidFill>
                          <a:schemeClr val="dk1"/>
                        </a:solidFill>
                        <a:effectLst/>
                        <a:latin typeface="+mn-lt"/>
                        <a:ea typeface="+mn-ea"/>
                        <a:cs typeface="+mn-cs"/>
                      </a:endParaRPr>
                    </a:p>
                    <a:p>
                      <a:r>
                        <a:rPr lang="en-US" sz="1300"/>
                        <a:t>I can collect vocabulary relating to atmosphere and tension</a:t>
                      </a:r>
                    </a:p>
                    <a:p>
                      <a:r>
                        <a:rPr lang="en-US" sz="1300"/>
                        <a:t>I cam generate synonyms for </a:t>
                      </a:r>
                      <a:r>
                        <a:rPr lang="en-US" sz="1300" err="1"/>
                        <a:t>colours</a:t>
                      </a:r>
                      <a:endParaRPr lang="en-US" sz="1300"/>
                    </a:p>
                    <a:p>
                      <a:r>
                        <a:rPr lang="en-US" sz="1300"/>
                        <a:t>I can record ambitious nouns, verbs, adjectives, adverbs linked to the text</a:t>
                      </a:r>
                    </a:p>
                  </a:txBody>
                  <a:tcPr>
                    <a:solidFill>
                      <a:schemeClr val="accent5">
                        <a:lumMod val="20000"/>
                        <a:lumOff val="80000"/>
                      </a:schemeClr>
                    </a:solidFill>
                  </a:tcPr>
                </a:tc>
                <a:tc row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1" u="sng" dirty="0"/>
                        <a:t>As an orator:</a:t>
                      </a:r>
                    </a:p>
                    <a:p>
                      <a:r>
                        <a:rPr lang="en-US" sz="1300" b="0" u="none" dirty="0"/>
                        <a:t>I can work in a pair to generate ideas for writing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0" kern="1200" dirty="0">
                          <a:solidFill>
                            <a:schemeClr val="dk1"/>
                          </a:solidFill>
                          <a:effectLst/>
                          <a:latin typeface="+mn-lt"/>
                          <a:ea typeface="+mn-ea"/>
                          <a:cs typeface="+mn-cs"/>
                        </a:rPr>
                        <a:t>I can explore the text using a ‘conscience alley’</a:t>
                      </a:r>
                      <a:endParaRPr lang="en-US" sz="1300" b="0" u="none" dirty="0"/>
                    </a:p>
                    <a:p>
                      <a:r>
                        <a:rPr lang="en-US" sz="1300" b="0" u="none" dirty="0"/>
                        <a:t>I can compose and rehearse sentences orally</a:t>
                      </a:r>
                    </a:p>
                    <a:p>
                      <a:r>
                        <a:rPr lang="en-US" sz="1300" b="1" u="sng" dirty="0"/>
                        <a:t>As a writer:</a:t>
                      </a:r>
                      <a:endParaRPr lang="en-US" sz="1300" b="0" u="none" dirty="0"/>
                    </a:p>
                    <a:p>
                      <a:r>
                        <a:rPr lang="en-US" sz="1300" b="0" u="none" dirty="0"/>
                        <a:t>I can move clauses around for effect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I can create a character that uses spoken language imaginatively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I can write a setting that evokes an emotional response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I can interweave dialogue and description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I can build tension using empty words and delaying the reveal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I can create atmosphere and mood at different points using language and seasons</a:t>
                      </a:r>
                      <a:endParaRPr lang="en-US" sz="1300" b="1" u="sng" dirty="0"/>
                    </a:p>
                    <a:p>
                      <a:pPr algn="ctr"/>
                      <a:r>
                        <a:rPr lang="en-US" sz="1300" b="1" u="sng" dirty="0"/>
                        <a:t>SHORT WRITING OPPORTUNITIES</a:t>
                      </a:r>
                    </a:p>
                    <a:p>
                      <a:pPr marL="285750" indent="-285750" algn="ctr">
                        <a:buFont typeface="Wingdings" panose="05000000000000000000" pitchFamily="2" charset="2"/>
                        <a:buChar char="ü"/>
                      </a:pPr>
                      <a:r>
                        <a:rPr lang="en-US" sz="1300" b="0" u="none" dirty="0"/>
                        <a:t>Diary entry in role as Addie when she is turned down by the committee</a:t>
                      </a:r>
                    </a:p>
                    <a:p>
                      <a:pPr marL="285750" indent="-285750" algn="ctr">
                        <a:buFont typeface="Wingdings" panose="05000000000000000000" pitchFamily="2" charset="2"/>
                        <a:buChar char="ü"/>
                      </a:pPr>
                      <a:r>
                        <a:rPr lang="en-US" sz="1300" b="0" u="none" dirty="0"/>
                        <a:t>Dialogue between Addie and </a:t>
                      </a:r>
                      <a:r>
                        <a:rPr lang="en-US" sz="1300" b="0" u="none" dirty="0" err="1"/>
                        <a:t>Keedie</a:t>
                      </a:r>
                      <a:r>
                        <a:rPr lang="en-US" sz="1300" b="0" u="none" dirty="0"/>
                        <a:t> </a:t>
                      </a:r>
                    </a:p>
                    <a:p>
                      <a:pPr marL="285750" indent="-285750" algn="ctr">
                        <a:buFont typeface="Wingdings" panose="05000000000000000000" pitchFamily="2" charset="2"/>
                        <a:buChar char="ü"/>
                      </a:pPr>
                      <a:r>
                        <a:rPr lang="en-US" sz="1300" b="0" u="none" dirty="0"/>
                        <a:t>Contrasting descriptions of cities in </a:t>
                      </a:r>
                      <a:r>
                        <a:rPr lang="en-US" sz="1300" b="0" u="none" dirty="0" err="1"/>
                        <a:t>ch</a:t>
                      </a:r>
                      <a:r>
                        <a:rPr lang="en-US" sz="1300" b="0" u="none" dirty="0"/>
                        <a:t> 13</a:t>
                      </a:r>
                    </a:p>
                  </a:txBody>
                  <a:tcPr>
                    <a:solidFill>
                      <a:schemeClr val="accent5">
                        <a:lumMod val="20000"/>
                        <a:lumOff val="80000"/>
                      </a:schemeClr>
                    </a:solidFill>
                  </a:tcPr>
                </a:tc>
                <a:tc row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1" u="sng" dirty="0"/>
                        <a:t>As an orator:</a:t>
                      </a:r>
                    </a:p>
                    <a:p>
                      <a:r>
                        <a:rPr lang="en-US" sz="1300" dirty="0"/>
                        <a:t>I can tell a story using notes to support my ideas</a:t>
                      </a:r>
                    </a:p>
                    <a:p>
                      <a:r>
                        <a:rPr lang="en-US" sz="1300" b="1" u="sng" dirty="0"/>
                        <a:t>As a writer:</a:t>
                      </a:r>
                    </a:p>
                    <a:p>
                      <a:r>
                        <a:rPr lang="en-US" sz="1300" dirty="0"/>
                        <a:t>I can create a character that uses spoken language imaginatively</a:t>
                      </a:r>
                    </a:p>
                    <a:p>
                      <a:r>
                        <a:rPr lang="en-US" sz="1300" dirty="0"/>
                        <a:t>I can write a setting that evokes an emotional response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I can interweave dialogue and description</a:t>
                      </a:r>
                    </a:p>
                    <a:p>
                      <a:r>
                        <a:rPr lang="en-US" sz="1300" dirty="0"/>
                        <a:t>I can develop story openings – contradiction, surreal</a:t>
                      </a:r>
                    </a:p>
                    <a:p>
                      <a:r>
                        <a:rPr lang="en-US" sz="1300" dirty="0"/>
                        <a:t>I can write believable endings – unhappy ending, twist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I can build tension at different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I can create different atmospheres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I can independently choose a planning format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I can independently edit my work for errors and improvements</a:t>
                      </a:r>
                    </a:p>
                    <a:p>
                      <a:pPr algn="ctr"/>
                      <a:r>
                        <a:rPr lang="en-US" sz="1300" b="1" u="sng" dirty="0"/>
                        <a:t>OUTCOME</a:t>
                      </a:r>
                    </a:p>
                    <a:p>
                      <a:pPr marL="285750" indent="-285750" algn="ctr">
                        <a:buFont typeface="Wingdings" panose="05000000000000000000" pitchFamily="2" charset="2"/>
                        <a:buChar char="ü"/>
                      </a:pPr>
                      <a:r>
                        <a:rPr lang="en-US" sz="1300" b="0" u="none" dirty="0"/>
                        <a:t>Write an alternative ending to ‘A Kind of Spark’</a:t>
                      </a:r>
                    </a:p>
                  </a:txBody>
                  <a:tcPr>
                    <a:solidFill>
                      <a:schemeClr val="accent5">
                        <a:lumMod val="20000"/>
                        <a:lumOff val="80000"/>
                      </a:schemeClr>
                    </a:solidFill>
                  </a:tcPr>
                </a:tc>
                <a:extLst>
                  <a:ext uri="{0D108BD9-81ED-4DB2-BD59-A6C34878D82A}">
                    <a16:rowId xmlns:a16="http://schemas.microsoft.com/office/drawing/2014/main" val="4282356528"/>
                  </a:ext>
                </a:extLst>
              </a:tr>
              <a:tr h="179959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1" u="sng" dirty="0"/>
                        <a:t>As an orator:</a:t>
                      </a:r>
                    </a:p>
                    <a:p>
                      <a:pPr rtl="0" fontAlgn="base"/>
                      <a:r>
                        <a:rPr lang="en-GB" sz="1300" b="0" i="0" kern="1200" dirty="0">
                          <a:solidFill>
                            <a:schemeClr val="dk1"/>
                          </a:solidFill>
                          <a:effectLst/>
                          <a:latin typeface="+mn-lt"/>
                          <a:ea typeface="+mn-ea"/>
                          <a:cs typeface="+mn-cs"/>
                        </a:rPr>
                        <a:t>I can explore the text using a ‘guided tour’ and ‘conscience alley’</a:t>
                      </a:r>
                    </a:p>
                    <a:p>
                      <a:pPr rtl="0" fontAlgn="base"/>
                      <a:r>
                        <a:rPr lang="en-GB" sz="1300" b="0" i="0" kern="1200" dirty="0">
                          <a:solidFill>
                            <a:schemeClr val="dk1"/>
                          </a:solidFill>
                          <a:effectLst/>
                          <a:latin typeface="+mn-lt"/>
                          <a:ea typeface="+mn-ea"/>
                          <a:cs typeface="+mn-cs"/>
                        </a:rPr>
                        <a:t>I can read aloud with accuracy and fluency</a:t>
                      </a:r>
                    </a:p>
                    <a:p>
                      <a:r>
                        <a:rPr lang="en-US" sz="1300" b="1" u="sng" dirty="0"/>
                        <a:t>As a writer:</a:t>
                      </a:r>
                    </a:p>
                    <a:p>
                      <a:r>
                        <a:rPr lang="en-US" sz="1300" dirty="0"/>
                        <a:t>I can collect vocabulary relating to atmosphere and tension</a:t>
                      </a:r>
                    </a:p>
                    <a:p>
                      <a:r>
                        <a:rPr lang="en-US" sz="1300" dirty="0"/>
                        <a:t>I can generate a range of figurative language</a:t>
                      </a:r>
                    </a:p>
                    <a:p>
                      <a:r>
                        <a:rPr lang="en-US" sz="1300" dirty="0"/>
                        <a:t>I can record ambitious nouns, verbs, adjectives, adverbs linked to the text</a:t>
                      </a:r>
                    </a:p>
                  </a:txBody>
                  <a:tcPr>
                    <a:solidFill>
                      <a:schemeClr val="accent5">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571066907"/>
                  </a:ext>
                </a:extLst>
              </a:tr>
            </a:tbl>
          </a:graphicData>
        </a:graphic>
      </p:graphicFrame>
      <p:sp>
        <p:nvSpPr>
          <p:cNvPr id="3" name="TextBox 2">
            <a:extLst>
              <a:ext uri="{FF2B5EF4-FFF2-40B4-BE49-F238E27FC236}">
                <a16:creationId xmlns:a16="http://schemas.microsoft.com/office/drawing/2014/main" id="{F726D3F9-959E-924F-936C-522F69A823EC}"/>
              </a:ext>
            </a:extLst>
          </p:cNvPr>
          <p:cNvSpPr txBox="1"/>
          <p:nvPr/>
        </p:nvSpPr>
        <p:spPr>
          <a:xfrm>
            <a:off x="590310" y="27980"/>
            <a:ext cx="10961224" cy="4770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ENGLISH OBJECTIVES – Y5 SPRING WRITING TO ENTERTAIN NARRATIVE</a:t>
            </a:r>
          </a:p>
        </p:txBody>
      </p:sp>
    </p:spTree>
    <p:extLst>
      <p:ext uri="{BB962C8B-B14F-4D97-AF65-F5344CB8AC3E}">
        <p14:creationId xmlns:p14="http://schemas.microsoft.com/office/powerpoint/2010/main" val="3183571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0ABBC3-A21E-EA42-810E-814015EF455C}"/>
              </a:ext>
            </a:extLst>
          </p:cNvPr>
          <p:cNvSpPr txBox="1"/>
          <p:nvPr/>
        </p:nvSpPr>
        <p:spPr>
          <a:xfrm>
            <a:off x="828675" y="371475"/>
            <a:ext cx="1058703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Y6 writing to entertain o</a:t>
            </a:r>
            <a:r>
              <a:rPr kumimoji="0" lang="en-US" sz="3000" b="1" i="1" u="sng"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utcome</a:t>
            </a:r>
            <a:r>
              <a:rPr kumimoji="0" lang="en-US" sz="3000" b="1"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Short story set in a historical time period</a:t>
            </a:r>
          </a:p>
        </p:txBody>
      </p:sp>
      <p:sp>
        <p:nvSpPr>
          <p:cNvPr id="3" name="Rectangle 2">
            <a:extLst>
              <a:ext uri="{FF2B5EF4-FFF2-40B4-BE49-F238E27FC236}">
                <a16:creationId xmlns:a16="http://schemas.microsoft.com/office/drawing/2014/main" id="{AD32526B-E73D-584B-AAC0-475AC9F28FC4}"/>
              </a:ext>
            </a:extLst>
          </p:cNvPr>
          <p:cNvSpPr>
            <a:spLocks noChangeArrowheads="1"/>
          </p:cNvSpPr>
          <p:nvPr/>
        </p:nvSpPr>
        <p:spPr bwMode="auto">
          <a:xfrm>
            <a:off x="6929438" y="2047993"/>
            <a:ext cx="353541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7AA4104-4436-FD49-8098-94A75671128C}"/>
              </a:ext>
            </a:extLst>
          </p:cNvPr>
          <p:cNvSpPr txBox="1"/>
          <p:nvPr/>
        </p:nvSpPr>
        <p:spPr>
          <a:xfrm>
            <a:off x="1571625" y="3157538"/>
            <a:ext cx="4243388" cy="1708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Core Text – When the Sky Falls by Phil Earle</a:t>
            </a:r>
          </a:p>
        </p:txBody>
      </p:sp>
      <p:sp>
        <p:nvSpPr>
          <p:cNvPr id="5" name="Rectangle 2">
            <a:extLst>
              <a:ext uri="{FF2B5EF4-FFF2-40B4-BE49-F238E27FC236}">
                <a16:creationId xmlns:a16="http://schemas.microsoft.com/office/drawing/2014/main" id="{61242052-EFDB-5744-AB22-1AE0FF3C64E3}"/>
              </a:ext>
            </a:extLst>
          </p:cNvPr>
          <p:cNvSpPr>
            <a:spLocks noChangeArrowheads="1"/>
          </p:cNvSpPr>
          <p:nvPr/>
        </p:nvSpPr>
        <p:spPr bwMode="auto">
          <a:xfrm>
            <a:off x="25787"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7640E58-90EC-DF9B-8BD6-0F4DD12557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3239" y="1904933"/>
            <a:ext cx="2927136" cy="4430212"/>
          </a:xfrm>
          <a:prstGeom prst="rect">
            <a:avLst/>
          </a:prstGeom>
          <a:noFill/>
          <a:ln>
            <a:noFill/>
          </a:ln>
        </p:spPr>
      </p:pic>
    </p:spTree>
    <p:extLst>
      <p:ext uri="{BB962C8B-B14F-4D97-AF65-F5344CB8AC3E}">
        <p14:creationId xmlns:p14="http://schemas.microsoft.com/office/powerpoint/2010/main" val="683005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FFC163-3811-5340-886B-4714DC9AA2BB}"/>
              </a:ext>
            </a:extLst>
          </p:cNvPr>
          <p:cNvGraphicFramePr>
            <a:graphicFrameLocks noGrp="1"/>
          </p:cNvGraphicFramePr>
          <p:nvPr/>
        </p:nvGraphicFramePr>
        <p:xfrm>
          <a:off x="391886" y="719666"/>
          <a:ext cx="11424063" cy="5582920"/>
        </p:xfrm>
        <a:graphic>
          <a:graphicData uri="http://schemas.openxmlformats.org/drawingml/2006/table">
            <a:tbl>
              <a:tblPr firstRow="1" bandRow="1">
                <a:tableStyleId>{5940675A-B579-460E-94D1-54222C63F5DA}</a:tableStyleId>
              </a:tblPr>
              <a:tblGrid>
                <a:gridCol w="3808021">
                  <a:extLst>
                    <a:ext uri="{9D8B030D-6E8A-4147-A177-3AD203B41FA5}">
                      <a16:colId xmlns:a16="http://schemas.microsoft.com/office/drawing/2014/main" val="4129996108"/>
                    </a:ext>
                  </a:extLst>
                </a:gridCol>
                <a:gridCol w="3808021">
                  <a:extLst>
                    <a:ext uri="{9D8B030D-6E8A-4147-A177-3AD203B41FA5}">
                      <a16:colId xmlns:a16="http://schemas.microsoft.com/office/drawing/2014/main" val="1231770196"/>
                    </a:ext>
                  </a:extLst>
                </a:gridCol>
                <a:gridCol w="3808021">
                  <a:extLst>
                    <a:ext uri="{9D8B030D-6E8A-4147-A177-3AD203B41FA5}">
                      <a16:colId xmlns:a16="http://schemas.microsoft.com/office/drawing/2014/main" val="4261554858"/>
                    </a:ext>
                  </a:extLst>
                </a:gridCol>
              </a:tblGrid>
              <a:tr h="370840">
                <a:tc gridSpan="3">
                  <a:txBody>
                    <a:bodyPr/>
                    <a:lstStyle/>
                    <a:p>
                      <a:pPr algn="ctr"/>
                      <a:r>
                        <a:rPr lang="en-US" dirty="0"/>
                        <a:t>RETRIEVAL Y6 WRITING TO ENTERTAIN</a:t>
                      </a:r>
                    </a:p>
                  </a:txBody>
                  <a:tcPr>
                    <a:solidFill>
                      <a:schemeClr val="accent4">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2890407"/>
                  </a:ext>
                </a:extLst>
              </a:tr>
              <a:tr h="370840">
                <a:tc>
                  <a:txBody>
                    <a:bodyPr/>
                    <a:lstStyle/>
                    <a:p>
                      <a:r>
                        <a:rPr lang="en-US" sz="1300"/>
                        <a:t>PHASE ONE - EXPLORE</a:t>
                      </a:r>
                    </a:p>
                    <a:p>
                      <a:r>
                        <a:rPr lang="en-US" sz="1300"/>
                        <a:t>Immersion in the text</a:t>
                      </a:r>
                    </a:p>
                  </a:txBody>
                  <a:tcPr>
                    <a:solidFill>
                      <a:schemeClr val="accent4">
                        <a:lumMod val="40000"/>
                        <a:lumOff val="60000"/>
                      </a:schemeClr>
                    </a:solidFill>
                  </a:tcPr>
                </a:tc>
                <a:tc>
                  <a:txBody>
                    <a:bodyPr/>
                    <a:lstStyle/>
                    <a:p>
                      <a:r>
                        <a:rPr lang="en-US" sz="1300"/>
                        <a:t>PHASE TWO - CONSTRUCT</a:t>
                      </a:r>
                    </a:p>
                    <a:p>
                      <a:r>
                        <a:rPr lang="en-US" sz="1300"/>
                        <a:t>Grammar and sentence structure</a:t>
                      </a:r>
                    </a:p>
                    <a:p>
                      <a:r>
                        <a:rPr lang="en-US" sz="1300"/>
                        <a:t>Short writing opportunities</a:t>
                      </a:r>
                    </a:p>
                  </a:txBody>
                  <a:tcPr>
                    <a:solidFill>
                      <a:schemeClr val="accent4">
                        <a:lumMod val="40000"/>
                        <a:lumOff val="60000"/>
                      </a:schemeClr>
                    </a:solidFill>
                  </a:tcPr>
                </a:tc>
                <a:tc>
                  <a:txBody>
                    <a:bodyPr/>
                    <a:lstStyle/>
                    <a:p>
                      <a:r>
                        <a:rPr lang="en-US" sz="1300"/>
                        <a:t>PHASE  THREE – COMPOSE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Plan, write and edit a longer piece of narrative</a:t>
                      </a:r>
                    </a:p>
                  </a:txBody>
                  <a:tcPr>
                    <a:solidFill>
                      <a:schemeClr val="accent4">
                        <a:lumMod val="40000"/>
                        <a:lumOff val="60000"/>
                      </a:schemeClr>
                    </a:solidFill>
                  </a:tcPr>
                </a:tc>
                <a:extLst>
                  <a:ext uri="{0D108BD9-81ED-4DB2-BD59-A6C34878D82A}">
                    <a16:rowId xmlns:a16="http://schemas.microsoft.com/office/drawing/2014/main" val="3909116621"/>
                  </a:ext>
                </a:extLst>
              </a:tr>
              <a:tr h="370840">
                <a:tc>
                  <a:txBody>
                    <a:bodyPr/>
                    <a:lstStyle/>
                    <a:p>
                      <a:endParaRPr lang="en-US" sz="1500" dirty="0"/>
                    </a:p>
                    <a:p>
                      <a:r>
                        <a:rPr lang="en-US" sz="1500" dirty="0"/>
                        <a:t>I can identify and know the function of nouns, verbs, adjectives and adverbs</a:t>
                      </a:r>
                    </a:p>
                    <a:p>
                      <a:endParaRPr lang="en-US" sz="1500" dirty="0"/>
                    </a:p>
                    <a:p>
                      <a:r>
                        <a:rPr lang="en-US" sz="1500" dirty="0"/>
                        <a:t>I can punctuate sentences with capital letters, full stops, question marks, exclamation marks and commas</a:t>
                      </a:r>
                    </a:p>
                    <a:p>
                      <a:endParaRPr lang="en-US" sz="1500" dirty="0"/>
                    </a:p>
                    <a:p>
                      <a:r>
                        <a:rPr lang="en-US" sz="1500" dirty="0"/>
                        <a:t>I can identify and use a range of figurative language</a:t>
                      </a:r>
                    </a:p>
                    <a:p>
                      <a:endParaRPr lang="en-US" sz="1500" dirty="0"/>
                    </a:p>
                    <a:p>
                      <a:r>
                        <a:rPr lang="en-US" sz="1500" dirty="0"/>
                        <a:t>I can identify and use a colon</a:t>
                      </a:r>
                    </a:p>
                    <a:p>
                      <a:endParaRPr lang="en-US" sz="1500" dirty="0"/>
                    </a:p>
                    <a:p>
                      <a:endParaRPr lang="en-US" sz="1500" dirty="0"/>
                    </a:p>
                    <a:p>
                      <a:endParaRPr lang="en-US" sz="1500" dirty="0"/>
                    </a:p>
                    <a:p>
                      <a:endParaRPr lang="en-US" sz="1500" dirty="0"/>
                    </a:p>
                    <a:p>
                      <a:endParaRPr lang="en-US" sz="1500" dirty="0"/>
                    </a:p>
                  </a:txBody>
                  <a:tcPr>
                    <a:solidFill>
                      <a:schemeClr val="accent4">
                        <a:lumMod val="20000"/>
                        <a:lumOff val="80000"/>
                      </a:schemeClr>
                    </a:solidFill>
                  </a:tcPr>
                </a:tc>
                <a:tc>
                  <a:txBody>
                    <a:bodyPr/>
                    <a:lstStyle/>
                    <a:p>
                      <a:endParaRPr lang="en-US" sz="1500" dirty="0"/>
                    </a:p>
                    <a:p>
                      <a:r>
                        <a:rPr lang="en-US" sz="1500" dirty="0"/>
                        <a:t>I can identify the subject, verb and object of a sentence</a:t>
                      </a:r>
                    </a:p>
                    <a:p>
                      <a:endParaRPr lang="en-US" sz="1500" dirty="0"/>
                    </a:p>
                    <a:p>
                      <a:r>
                        <a:rPr lang="en-US" sz="1500" dirty="0"/>
                        <a:t>I can write a range of simple, compound and complex sentences</a:t>
                      </a:r>
                    </a:p>
                    <a:p>
                      <a:endParaRPr lang="en-US" sz="1500" dirty="0"/>
                    </a:p>
                    <a:p>
                      <a:r>
                        <a:rPr lang="en-US" sz="1500" dirty="0"/>
                        <a:t>I can punctuate direct speech accurately</a:t>
                      </a:r>
                    </a:p>
                    <a:p>
                      <a:endParaRPr lang="en-US" sz="1500" dirty="0"/>
                    </a:p>
                    <a:p>
                      <a:r>
                        <a:rPr lang="en-US" sz="1500" dirty="0"/>
                        <a:t>I can vary the position of a speaker</a:t>
                      </a:r>
                    </a:p>
                    <a:p>
                      <a:endParaRPr lang="en-US" sz="1500" dirty="0"/>
                    </a:p>
                    <a:p>
                      <a:endParaRPr lang="en-US" sz="1500" dirty="0"/>
                    </a:p>
                    <a:p>
                      <a:endParaRPr lang="en-US" sz="1500" dirty="0"/>
                    </a:p>
                  </a:txBody>
                  <a:tcPr>
                    <a:solidFill>
                      <a:schemeClr val="accent4">
                        <a:lumMod val="20000"/>
                        <a:lumOff val="80000"/>
                      </a:schemeClr>
                    </a:solidFill>
                  </a:tcPr>
                </a:tc>
                <a:tc>
                  <a:txBody>
                    <a:bodyPr/>
                    <a:lstStyle/>
                    <a:p>
                      <a:endParaRPr lang="en-US" sz="1500" dirty="0"/>
                    </a:p>
                    <a:p>
                      <a:r>
                        <a:rPr lang="en-US" sz="1500" dirty="0"/>
                        <a:t>I can move clauses around for effect</a:t>
                      </a:r>
                    </a:p>
                    <a:p>
                      <a:endParaRPr lang="en-US" sz="1500" dirty="0"/>
                    </a:p>
                    <a:p>
                      <a:r>
                        <a:rPr lang="en-US" sz="1500" dirty="0"/>
                        <a:t>I can write simple, compound and complex sentences</a:t>
                      </a:r>
                    </a:p>
                    <a:p>
                      <a:endParaRPr lang="en-US" sz="1500" dirty="0"/>
                    </a:p>
                    <a:p>
                      <a:r>
                        <a:rPr lang="en-US" sz="1500" dirty="0"/>
                        <a:t>I can create tension in different ways</a:t>
                      </a:r>
                    </a:p>
                    <a:p>
                      <a:endParaRPr lang="en-US" sz="1500" dirty="0"/>
                    </a:p>
                    <a:p>
                      <a:endParaRPr lang="en-US" sz="1500" dirty="0"/>
                    </a:p>
                    <a:p>
                      <a:endParaRPr lang="en-US" sz="1500" dirty="0"/>
                    </a:p>
                  </a:txBody>
                  <a:tcPr>
                    <a:solidFill>
                      <a:schemeClr val="accent4">
                        <a:lumMod val="20000"/>
                        <a:lumOff val="80000"/>
                      </a:schemeClr>
                    </a:solidFill>
                  </a:tcPr>
                </a:tc>
                <a:extLst>
                  <a:ext uri="{0D108BD9-81ED-4DB2-BD59-A6C34878D82A}">
                    <a16:rowId xmlns:a16="http://schemas.microsoft.com/office/drawing/2014/main" val="4076663390"/>
                  </a:ext>
                </a:extLst>
              </a:tr>
              <a:tr h="370840">
                <a:tc gridSpan="3">
                  <a:txBody>
                    <a:bodyPr/>
                    <a:lstStyle/>
                    <a:p>
                      <a:r>
                        <a:rPr lang="en-US" sz="1500" dirty="0"/>
                        <a:t>Each of these objectives revises a concept from Y1/Y2/Y3/Y4/Y5 and Autumn Y6 that will be built upon in each of these phases and retrieval practice should take place before the related objective is covered in Y6. Objectives taught can then become the subject of retrieval practice.</a:t>
                      </a:r>
                    </a:p>
                  </a:txBody>
                  <a:tcPr>
                    <a:solidFill>
                      <a:schemeClr val="accent4">
                        <a:lumMod val="20000"/>
                        <a:lumOff val="80000"/>
                      </a:schemeClr>
                    </a:solidFill>
                  </a:tcPr>
                </a:tc>
                <a:tc hMerge="1">
                  <a:txBody>
                    <a:bodyPr/>
                    <a:lstStyle/>
                    <a:p>
                      <a:endParaRPr lang="en-US" sz="1500"/>
                    </a:p>
                  </a:txBody>
                  <a:tcPr>
                    <a:solidFill>
                      <a:schemeClr val="accent4">
                        <a:lumMod val="20000"/>
                        <a:lumOff val="80000"/>
                      </a:schemeClr>
                    </a:solidFill>
                  </a:tcPr>
                </a:tc>
                <a:tc hMerge="1">
                  <a:txBody>
                    <a:bodyPr/>
                    <a:lstStyle/>
                    <a:p>
                      <a:endParaRPr lang="en-US" sz="1500"/>
                    </a:p>
                  </a:txBody>
                  <a:tcPr>
                    <a:solidFill>
                      <a:schemeClr val="accent4">
                        <a:lumMod val="20000"/>
                        <a:lumOff val="80000"/>
                      </a:schemeClr>
                    </a:solidFill>
                  </a:tcPr>
                </a:tc>
                <a:extLst>
                  <a:ext uri="{0D108BD9-81ED-4DB2-BD59-A6C34878D82A}">
                    <a16:rowId xmlns:a16="http://schemas.microsoft.com/office/drawing/2014/main" val="1260266882"/>
                  </a:ext>
                </a:extLst>
              </a:tr>
            </a:tbl>
          </a:graphicData>
        </a:graphic>
      </p:graphicFrame>
    </p:spTree>
    <p:extLst>
      <p:ext uri="{BB962C8B-B14F-4D97-AF65-F5344CB8AC3E}">
        <p14:creationId xmlns:p14="http://schemas.microsoft.com/office/powerpoint/2010/main" val="140894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41AEF3E-D4C4-494B-8F17-822DB4678CFF}"/>
              </a:ext>
            </a:extLst>
          </p:cNvPr>
          <p:cNvGraphicFramePr>
            <a:graphicFrameLocks noGrp="1"/>
          </p:cNvGraphicFramePr>
          <p:nvPr/>
        </p:nvGraphicFramePr>
        <p:xfrm>
          <a:off x="347134" y="505034"/>
          <a:ext cx="11497731" cy="6107430"/>
        </p:xfrm>
        <a:graphic>
          <a:graphicData uri="http://schemas.openxmlformats.org/drawingml/2006/table">
            <a:tbl>
              <a:tblPr firstRow="1" bandRow="1">
                <a:tableStyleId>{5C22544A-7EE6-4342-B048-85BDC9FD1C3A}</a:tableStyleId>
              </a:tblPr>
              <a:tblGrid>
                <a:gridCol w="3832577">
                  <a:extLst>
                    <a:ext uri="{9D8B030D-6E8A-4147-A177-3AD203B41FA5}">
                      <a16:colId xmlns:a16="http://schemas.microsoft.com/office/drawing/2014/main" val="2837274113"/>
                    </a:ext>
                  </a:extLst>
                </a:gridCol>
                <a:gridCol w="3832577">
                  <a:extLst>
                    <a:ext uri="{9D8B030D-6E8A-4147-A177-3AD203B41FA5}">
                      <a16:colId xmlns:a16="http://schemas.microsoft.com/office/drawing/2014/main" val="3838816154"/>
                    </a:ext>
                  </a:extLst>
                </a:gridCol>
                <a:gridCol w="3832577">
                  <a:extLst>
                    <a:ext uri="{9D8B030D-6E8A-4147-A177-3AD203B41FA5}">
                      <a16:colId xmlns:a16="http://schemas.microsoft.com/office/drawing/2014/main" val="4034982650"/>
                    </a:ext>
                  </a:extLst>
                </a:gridCol>
              </a:tblGrid>
              <a:tr h="708660">
                <a:tc>
                  <a:txBody>
                    <a:bodyPr/>
                    <a:lstStyle/>
                    <a:p>
                      <a:r>
                        <a:rPr lang="en-US" sz="1300"/>
                        <a:t>PHASE 1 – EXPLORE</a:t>
                      </a:r>
                    </a:p>
                    <a:p>
                      <a:r>
                        <a:rPr lang="en-US" sz="1300"/>
                        <a:t>Immersion in the text </a:t>
                      </a:r>
                    </a:p>
                  </a:txBody>
                  <a:tcPr>
                    <a:solidFill>
                      <a:schemeClr val="accent1">
                        <a:lumMod val="60000"/>
                        <a:lumOff val="40000"/>
                      </a:schemeClr>
                    </a:solidFill>
                  </a:tcPr>
                </a:tc>
                <a:tc>
                  <a:txBody>
                    <a:bodyPr/>
                    <a:lstStyle/>
                    <a:p>
                      <a:r>
                        <a:rPr lang="en-US" sz="1300"/>
                        <a:t>PHASE 2 – CONSTRUCT</a:t>
                      </a:r>
                    </a:p>
                    <a:p>
                      <a:r>
                        <a:rPr lang="en-US" sz="1300"/>
                        <a:t>Grammar and sentence structure</a:t>
                      </a:r>
                    </a:p>
                    <a:p>
                      <a:r>
                        <a:rPr lang="en-US" sz="1300"/>
                        <a:t>Short writing opportunities</a:t>
                      </a:r>
                    </a:p>
                  </a:txBody>
                  <a:tcPr>
                    <a:solidFill>
                      <a:schemeClr val="accent1">
                        <a:lumMod val="60000"/>
                        <a:lumOff val="40000"/>
                      </a:schemeClr>
                    </a:solidFill>
                  </a:tcPr>
                </a:tc>
                <a:tc>
                  <a:txBody>
                    <a:bodyPr/>
                    <a:lstStyle/>
                    <a:p>
                      <a:r>
                        <a:rPr lang="en-US" sz="1300"/>
                        <a:t>PHASE 3 – COMPOSE</a:t>
                      </a:r>
                    </a:p>
                    <a:p>
                      <a:r>
                        <a:rPr lang="en-US" sz="1300"/>
                        <a:t>Plan, write and edit a longer piece of narrative</a:t>
                      </a:r>
                    </a:p>
                  </a:txBody>
                  <a:tcPr>
                    <a:solidFill>
                      <a:schemeClr val="accent1">
                        <a:lumMod val="60000"/>
                        <a:lumOff val="40000"/>
                      </a:schemeClr>
                    </a:solidFill>
                  </a:tcPr>
                </a:tc>
                <a:extLst>
                  <a:ext uri="{0D108BD9-81ED-4DB2-BD59-A6C34878D82A}">
                    <a16:rowId xmlns:a16="http://schemas.microsoft.com/office/drawing/2014/main" val="3666403030"/>
                  </a:ext>
                </a:extLst>
              </a:tr>
              <a:tr h="1543050">
                <a:tc rowSpan="2">
                  <a:txBody>
                    <a:bodyPr/>
                    <a:lstStyle/>
                    <a:p>
                      <a:r>
                        <a:rPr lang="en-US" sz="1300" b="1" u="sng" dirty="0"/>
                        <a:t>As a reader:</a:t>
                      </a:r>
                    </a:p>
                    <a:p>
                      <a:r>
                        <a:rPr lang="en-GB" sz="1300" b="0" i="0" kern="1200" dirty="0">
                          <a:solidFill>
                            <a:schemeClr val="dk1"/>
                          </a:solidFill>
                          <a:effectLst/>
                          <a:latin typeface="+mn-lt"/>
                          <a:ea typeface="+mn-ea"/>
                          <a:cs typeface="+mn-cs"/>
                        </a:rPr>
                        <a:t>I can discuss themes across writing and make comparisons between texts </a:t>
                      </a:r>
                    </a:p>
                    <a:p>
                      <a:r>
                        <a:rPr lang="en-GB" sz="1300" b="0" i="0" kern="1200" dirty="0">
                          <a:solidFill>
                            <a:schemeClr val="dk1"/>
                          </a:solidFill>
                          <a:effectLst/>
                          <a:latin typeface="+mn-lt"/>
                          <a:ea typeface="+mn-ea"/>
                          <a:cs typeface="+mn-cs"/>
                        </a:rPr>
                        <a:t>I can draw inferences about feelings, thoughts and motives using clues in the text </a:t>
                      </a:r>
                    </a:p>
                    <a:p>
                      <a:r>
                        <a:rPr lang="en-GB" sz="1300" b="0" i="0" kern="1200" dirty="0">
                          <a:solidFill>
                            <a:schemeClr val="dk1"/>
                          </a:solidFill>
                          <a:effectLst/>
                          <a:latin typeface="+mn-lt"/>
                          <a:ea typeface="+mn-ea"/>
                          <a:cs typeface="+mn-cs"/>
                        </a:rPr>
                        <a:t>I can justify my inferences using evidence from the text </a:t>
                      </a:r>
                    </a:p>
                    <a:p>
                      <a:r>
                        <a:rPr lang="en-GB" sz="1300" b="0" i="0" kern="1200" dirty="0">
                          <a:solidFill>
                            <a:schemeClr val="dk1"/>
                          </a:solidFill>
                          <a:effectLst/>
                          <a:latin typeface="+mn-lt"/>
                          <a:ea typeface="+mn-ea"/>
                          <a:cs typeface="+mn-cs"/>
                        </a:rPr>
                        <a:t>I can discuss my understanding of a text, exploring the meaning of unfamiliar words in context </a:t>
                      </a:r>
                    </a:p>
                    <a:p>
                      <a:r>
                        <a:rPr lang="en-GB" sz="1300" b="0" i="0" kern="1200" dirty="0">
                          <a:solidFill>
                            <a:schemeClr val="dk1"/>
                          </a:solidFill>
                          <a:effectLst/>
                          <a:latin typeface="+mn-lt"/>
                          <a:ea typeface="+mn-ea"/>
                          <a:cs typeface="+mn-cs"/>
                        </a:rPr>
                        <a:t>I can make predictions based on details stated and implied </a:t>
                      </a:r>
                    </a:p>
                    <a:p>
                      <a:r>
                        <a:rPr lang="en-GB" sz="1300" b="0" i="0" kern="1200" dirty="0">
                          <a:solidFill>
                            <a:schemeClr val="dk1"/>
                          </a:solidFill>
                          <a:effectLst/>
                          <a:latin typeface="+mn-lt"/>
                          <a:ea typeface="+mn-ea"/>
                          <a:cs typeface="+mn-cs"/>
                        </a:rPr>
                        <a:t>I can provide reasoned justifications for my views </a:t>
                      </a:r>
                    </a:p>
                    <a:p>
                      <a:r>
                        <a:rPr lang="en-GB" sz="1300" b="0" i="0" kern="1200" dirty="0">
                          <a:solidFill>
                            <a:schemeClr val="dk1"/>
                          </a:solidFill>
                          <a:effectLst/>
                          <a:latin typeface="+mn-lt"/>
                          <a:ea typeface="+mn-ea"/>
                          <a:cs typeface="+mn-cs"/>
                        </a:rPr>
                        <a:t>I can identify similes, metaphors, and other figurative language </a:t>
                      </a:r>
                    </a:p>
                    <a:p>
                      <a:r>
                        <a:rPr lang="en-GB" sz="1300" b="0" i="0" kern="1200" dirty="0">
                          <a:solidFill>
                            <a:schemeClr val="dk1"/>
                          </a:solidFill>
                          <a:effectLst/>
                          <a:latin typeface="+mn-lt"/>
                          <a:ea typeface="+mn-ea"/>
                          <a:cs typeface="+mn-cs"/>
                        </a:rPr>
                        <a:t>I can summarise the main ideas drawn from more than one paragraph, identifying key details that support the main ideas</a:t>
                      </a:r>
                      <a:endParaRPr lang="en-US" sz="1300" b="1" u="sng" dirty="0"/>
                    </a:p>
                    <a:p>
                      <a:r>
                        <a:rPr lang="en-GB" sz="1300" b="0" i="0" kern="1200" dirty="0">
                          <a:solidFill>
                            <a:schemeClr val="dk1"/>
                          </a:solidFill>
                          <a:effectLst/>
                          <a:latin typeface="+mn-lt"/>
                          <a:ea typeface="+mn-ea"/>
                          <a:cs typeface="+mn-cs"/>
                        </a:rPr>
                        <a:t>I can widen my knowledge of different story structures</a:t>
                      </a:r>
                    </a:p>
                  </a:txBody>
                  <a:tcPr>
                    <a:solidFill>
                      <a:schemeClr val="accent5">
                        <a:lumMod val="20000"/>
                        <a:lumOff val="80000"/>
                      </a:schemeClr>
                    </a:solidFill>
                  </a:tcPr>
                </a:tc>
                <a:tc>
                  <a:txBody>
                    <a:bodyPr/>
                    <a:lstStyle/>
                    <a:p>
                      <a:r>
                        <a:rPr lang="en-US" sz="1300" b="1" u="sng" dirty="0"/>
                        <a:t>As a writer:</a:t>
                      </a:r>
                    </a:p>
                    <a:p>
                      <a:r>
                        <a:rPr lang="en-US" sz="1300" b="0" u="none" dirty="0"/>
                        <a:t>I can write sentences in the active and passive voice</a:t>
                      </a:r>
                    </a:p>
                    <a:p>
                      <a:r>
                        <a:rPr lang="en-US" sz="1300" b="0" u="none" dirty="0"/>
                        <a:t>I can use a variety of different pronouns</a:t>
                      </a:r>
                    </a:p>
                  </a:txBody>
                  <a:tcPr>
                    <a:solidFill>
                      <a:schemeClr val="accent5">
                        <a:lumMod val="20000"/>
                        <a:lumOff val="80000"/>
                      </a:schemeClr>
                    </a:solidFill>
                  </a:tcPr>
                </a:tc>
                <a:tc>
                  <a:txBody>
                    <a:bodyPr/>
                    <a:lstStyle/>
                    <a:p>
                      <a:r>
                        <a:rPr lang="en-US" sz="1300" b="1" u="sng" dirty="0"/>
                        <a:t>As a writer:</a:t>
                      </a:r>
                    </a:p>
                    <a:p>
                      <a:r>
                        <a:rPr lang="en-US" sz="1300" b="0" u="none" dirty="0"/>
                        <a:t>I can write sentences in the active and passive voice</a:t>
                      </a:r>
                    </a:p>
                    <a:p>
                      <a:r>
                        <a:rPr lang="en-US" sz="1300" b="0" u="none" dirty="0"/>
                        <a:t>I can use a variety of different pronouns</a:t>
                      </a:r>
                    </a:p>
                    <a:p>
                      <a:endParaRPr lang="en-US" sz="1300" b="0" u="none" dirty="0"/>
                    </a:p>
                  </a:txBody>
                  <a:tcPr>
                    <a:solidFill>
                      <a:schemeClr val="accent5">
                        <a:lumMod val="20000"/>
                        <a:lumOff val="80000"/>
                      </a:schemeClr>
                    </a:solidFill>
                  </a:tcPr>
                </a:tc>
                <a:extLst>
                  <a:ext uri="{0D108BD9-81ED-4DB2-BD59-A6C34878D82A}">
                    <a16:rowId xmlns:a16="http://schemas.microsoft.com/office/drawing/2014/main" val="2699026580"/>
                  </a:ext>
                </a:extLst>
              </a:tr>
              <a:tr h="859155">
                <a:tc vMerge="1">
                  <a:txBody>
                    <a:bodyPr/>
                    <a:lstStyle/>
                    <a:p>
                      <a:pPr marL="0" marR="0" lvl="0" indent="0" algn="l" defTabSz="914420" rtl="0" eaLnBrk="1" fontAlgn="auto" latinLnBrk="0" hangingPunct="1">
                        <a:lnSpc>
                          <a:spcPct val="100000"/>
                        </a:lnSpc>
                        <a:spcBef>
                          <a:spcPts val="0"/>
                        </a:spcBef>
                        <a:spcAft>
                          <a:spcPts val="0"/>
                        </a:spcAft>
                        <a:buClrTx/>
                        <a:buSzTx/>
                        <a:buFontTx/>
                        <a:buNone/>
                        <a:tabLst/>
                        <a:defRPr/>
                      </a:pPr>
                      <a:r>
                        <a:rPr lang="en-US" sz="1300" b="1" u="sng"/>
                        <a:t>Speaking and Listening</a:t>
                      </a:r>
                    </a:p>
                    <a:p>
                      <a:pPr rtl="0" fontAlgn="base"/>
                      <a:r>
                        <a:rPr lang="en-GB" sz="1300" b="0" i="0" kern="1200">
                          <a:solidFill>
                            <a:schemeClr val="dk1"/>
                          </a:solidFill>
                          <a:effectLst/>
                          <a:latin typeface="+mn-lt"/>
                          <a:ea typeface="+mn-ea"/>
                          <a:cs typeface="+mn-cs"/>
                        </a:rPr>
                        <a:t>I can create roles or scenarios </a:t>
                      </a:r>
                    </a:p>
                    <a:p>
                      <a:pPr rtl="0" fontAlgn="base"/>
                      <a:r>
                        <a:rPr lang="en-GB" sz="1300" b="0" i="0" kern="1200">
                          <a:solidFill>
                            <a:schemeClr val="dk1"/>
                          </a:solidFill>
                          <a:effectLst/>
                          <a:latin typeface="+mn-lt"/>
                          <a:ea typeface="+mn-ea"/>
                          <a:cs typeface="+mn-cs"/>
                        </a:rPr>
                        <a:t>I can use a range of drama strategies to explore a text </a:t>
                      </a:r>
                    </a:p>
                  </a:txBody>
                  <a:tcPr>
                    <a:solidFill>
                      <a:schemeClr val="accent5">
                        <a:lumMod val="20000"/>
                        <a:lumOff val="80000"/>
                      </a:schemeClr>
                    </a:solidFill>
                  </a:tcPr>
                </a:tc>
                <a:tc row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1" u="sng" dirty="0"/>
                        <a:t>As an orator:</a:t>
                      </a:r>
                    </a:p>
                    <a:p>
                      <a:r>
                        <a:rPr lang="en-US" sz="1300" b="0" u="none" dirty="0"/>
                        <a:t>I can work in a pair to generate ideas for writing</a:t>
                      </a:r>
                    </a:p>
                    <a:p>
                      <a:r>
                        <a:rPr lang="en-US" sz="1300" b="0" u="none" dirty="0"/>
                        <a:t>I can compose and rehearse sentences orally</a:t>
                      </a:r>
                    </a:p>
                    <a:p>
                      <a:r>
                        <a:rPr lang="en-US" sz="1300" b="0" u="none" dirty="0"/>
                        <a:t>I can vary and deliberately select vocabulary and grammar to suit audience/purpose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u="sng" dirty="0"/>
                        <a:t>As a writer: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use a range of given figurative language for description</a:t>
                      </a:r>
                      <a:endParaRPr lang="en-US" sz="1300" dirty="0"/>
                    </a:p>
                    <a:p>
                      <a:r>
                        <a:rPr lang="en-US" sz="1300" b="0" u="none" dirty="0"/>
                        <a:t>I can collect and </a:t>
                      </a:r>
                      <a:r>
                        <a:rPr lang="en-US" sz="1300" b="0" u="none" dirty="0" err="1"/>
                        <a:t>analyse</a:t>
                      </a:r>
                      <a:r>
                        <a:rPr lang="en-US" sz="1300" b="0" u="none" dirty="0"/>
                        <a:t> vocabulary linked to the time period</a:t>
                      </a:r>
                    </a:p>
                    <a:p>
                      <a:r>
                        <a:rPr lang="en-US" sz="1300" b="0" u="none" dirty="0"/>
                        <a:t>I can write dialogue with multiple characters</a:t>
                      </a:r>
                    </a:p>
                    <a:p>
                      <a:r>
                        <a:rPr lang="en-US" sz="1300" b="0" u="none" dirty="0"/>
                        <a:t>I can use dialogue to advance the action or convey character</a:t>
                      </a:r>
                    </a:p>
                    <a:p>
                      <a:r>
                        <a:rPr lang="en-US" sz="1300" b="0" u="none" dirty="0"/>
                        <a:t>I can write informal dialogue appropriate to audience</a:t>
                      </a:r>
                    </a:p>
                    <a:p>
                      <a:endParaRPr lang="en-US" sz="1300" b="1" u="none" dirty="0"/>
                    </a:p>
                    <a:p>
                      <a:pPr algn="ctr"/>
                      <a:r>
                        <a:rPr lang="en-US" sz="1300" b="1" u="none" dirty="0"/>
                        <a:t>SHORT WRITING OPPORTUNITIES</a:t>
                      </a:r>
                    </a:p>
                    <a:p>
                      <a:pPr marL="285750" indent="-285750">
                        <a:buFont typeface="Wingdings" panose="05000000000000000000" pitchFamily="2" charset="2"/>
                        <a:buChar char="ü"/>
                      </a:pPr>
                      <a:r>
                        <a:rPr lang="en-US" sz="1300" b="0" u="none" dirty="0"/>
                        <a:t>Conversation between Joseph and </a:t>
                      </a:r>
                      <a:r>
                        <a:rPr lang="en-US" sz="1300" b="0" u="none" dirty="0" err="1"/>
                        <a:t>Mrs</a:t>
                      </a:r>
                      <a:r>
                        <a:rPr lang="en-US" sz="1300" b="0" u="none" dirty="0"/>
                        <a:t> F</a:t>
                      </a:r>
                    </a:p>
                    <a:p>
                      <a:pPr marL="285750" indent="-285750">
                        <a:buFont typeface="Wingdings" panose="05000000000000000000" pitchFamily="2" charset="2"/>
                        <a:buChar char="ü"/>
                      </a:pPr>
                      <a:r>
                        <a:rPr lang="en-US" sz="1300" b="0" u="none" dirty="0"/>
                        <a:t>Setting description of key scene</a:t>
                      </a:r>
                    </a:p>
                    <a:p>
                      <a:pPr marL="285750" indent="-285750">
                        <a:buFont typeface="Wingdings" panose="05000000000000000000" pitchFamily="2" charset="2"/>
                        <a:buChar char="ü"/>
                      </a:pPr>
                      <a:r>
                        <a:rPr lang="en-US" sz="1300" b="0" u="none" dirty="0"/>
                        <a:t>Diary entry in role as Joseph</a:t>
                      </a:r>
                    </a:p>
                  </a:txBody>
                  <a:tcPr>
                    <a:solidFill>
                      <a:schemeClr val="accent5">
                        <a:lumMod val="20000"/>
                        <a:lumOff val="80000"/>
                      </a:schemeClr>
                    </a:solidFill>
                  </a:tcPr>
                </a:tc>
                <a:tc row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1" u="sng" dirty="0"/>
                        <a:t>As an orator:</a:t>
                      </a:r>
                    </a:p>
                    <a:p>
                      <a:r>
                        <a:rPr lang="en-US" sz="1300" dirty="0"/>
                        <a:t>I can tell a story using notes to support my ideas</a:t>
                      </a:r>
                    </a:p>
                    <a:p>
                      <a:r>
                        <a:rPr lang="en-US" sz="1300" b="1" u="sng" dirty="0"/>
                        <a:t>As a writer:</a:t>
                      </a:r>
                    </a:p>
                    <a:p>
                      <a:r>
                        <a:rPr lang="en-US" sz="1300" dirty="0"/>
                        <a:t>I can make deliberate vocabulary and sentence structure choices</a:t>
                      </a:r>
                    </a:p>
                    <a:p>
                      <a:r>
                        <a:rPr lang="en-US" sz="1300" dirty="0"/>
                        <a:t>I can use paragraphs to vary pace or emphasis</a:t>
                      </a:r>
                    </a:p>
                    <a:p>
                      <a:r>
                        <a:rPr lang="en-US" sz="1300" dirty="0"/>
                        <a:t>I can include dialogue in my story</a:t>
                      </a:r>
                    </a:p>
                    <a:p>
                      <a:r>
                        <a:rPr lang="en-US" sz="1300" dirty="0"/>
                        <a:t>I can write a character influenced by a historical time period</a:t>
                      </a:r>
                    </a:p>
                    <a:p>
                      <a:r>
                        <a:rPr lang="en-US" sz="1300" dirty="0"/>
                        <a:t>I can create changes in mood through setting</a:t>
                      </a:r>
                    </a:p>
                    <a:p>
                      <a:r>
                        <a:rPr lang="en-US" sz="1300" dirty="0"/>
                        <a:t>I can use a range of writing features to interest the reader (tension/figurative language/vocabulary)</a:t>
                      </a:r>
                    </a:p>
                    <a:p>
                      <a:r>
                        <a:rPr lang="en-US" sz="1300" dirty="0"/>
                        <a:t>I can independently choose a planning format</a:t>
                      </a:r>
                    </a:p>
                    <a:p>
                      <a:r>
                        <a:rPr lang="en-US" sz="1300" dirty="0"/>
                        <a:t>I can independently edit my work for errors and improvements</a:t>
                      </a:r>
                    </a:p>
                    <a:p>
                      <a:endParaRPr lang="en-US" sz="1300" dirty="0"/>
                    </a:p>
                    <a:p>
                      <a:pPr algn="ctr"/>
                      <a:r>
                        <a:rPr lang="en-US" sz="1300" b="1" u="sng" dirty="0"/>
                        <a:t>OUTCOME</a:t>
                      </a:r>
                    </a:p>
                    <a:p>
                      <a:pPr marL="285750" indent="-285750" algn="ctr">
                        <a:buFont typeface="Wingdings" pitchFamily="2" charset="2"/>
                        <a:buChar char="ü"/>
                      </a:pPr>
                      <a:r>
                        <a:rPr lang="en-US" sz="1300" b="0" u="none" dirty="0"/>
                        <a:t>A short story set in WW2 with a similar storyline</a:t>
                      </a:r>
                    </a:p>
                    <a:p>
                      <a:endParaRPr lang="en-US" sz="1300" dirty="0"/>
                    </a:p>
                  </a:txBody>
                  <a:tcPr>
                    <a:solidFill>
                      <a:schemeClr val="accent5">
                        <a:lumMod val="20000"/>
                        <a:lumOff val="80000"/>
                      </a:schemeClr>
                    </a:solidFill>
                  </a:tcPr>
                </a:tc>
                <a:extLst>
                  <a:ext uri="{0D108BD9-81ED-4DB2-BD59-A6C34878D82A}">
                    <a16:rowId xmlns:a16="http://schemas.microsoft.com/office/drawing/2014/main" val="4282356528"/>
                  </a:ext>
                </a:extLst>
              </a:tr>
              <a:tr h="536099">
                <a:tc>
                  <a:txBody>
                    <a:bodyPr/>
                    <a:lstStyle/>
                    <a:p>
                      <a:pPr rtl="0" fontAlgn="base"/>
                      <a:r>
                        <a:rPr lang="en-GB" sz="1300" b="1" i="0" u="sng" kern="1200" dirty="0">
                          <a:solidFill>
                            <a:schemeClr val="dk1"/>
                          </a:solidFill>
                          <a:effectLst/>
                          <a:latin typeface="+mn-lt"/>
                          <a:ea typeface="+mn-ea"/>
                          <a:cs typeface="+mn-cs"/>
                        </a:rPr>
                        <a:t>As an orator:</a:t>
                      </a:r>
                    </a:p>
                    <a:p>
                      <a:pPr rtl="0" fontAlgn="base"/>
                      <a:r>
                        <a:rPr lang="en-GB" sz="1300" b="0" i="0" kern="1200" dirty="0">
                          <a:solidFill>
                            <a:schemeClr val="dk1"/>
                          </a:solidFill>
                          <a:effectLst/>
                          <a:latin typeface="+mn-lt"/>
                          <a:ea typeface="+mn-ea"/>
                          <a:cs typeface="+mn-cs"/>
                        </a:rPr>
                        <a:t>I can explore a text through cross cutting</a:t>
                      </a:r>
                    </a:p>
                    <a:p>
                      <a:r>
                        <a:rPr lang="en-US" sz="1300" b="1" u="sng" dirty="0"/>
                        <a:t>As a writer:</a:t>
                      </a:r>
                    </a:p>
                    <a:p>
                      <a:r>
                        <a:rPr lang="en-US" sz="1300" dirty="0"/>
                        <a:t>I can identify and discuss features of historical stories</a:t>
                      </a:r>
                    </a:p>
                    <a:p>
                      <a:r>
                        <a:rPr lang="en-US" sz="1300" b="0" u="none" dirty="0"/>
                        <a:t>I can collect and </a:t>
                      </a:r>
                      <a:r>
                        <a:rPr lang="en-US" sz="1300" b="0" u="none" dirty="0" err="1"/>
                        <a:t>analyse</a:t>
                      </a:r>
                      <a:r>
                        <a:rPr lang="en-US" sz="1300" b="0" u="none" dirty="0"/>
                        <a:t> vocabulary linked to the time period</a:t>
                      </a:r>
                    </a:p>
                  </a:txBody>
                  <a:tcPr>
                    <a:solidFill>
                      <a:schemeClr val="accent5">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03892171"/>
                  </a:ext>
                </a:extLst>
              </a:tr>
            </a:tbl>
          </a:graphicData>
        </a:graphic>
      </p:graphicFrame>
      <p:sp>
        <p:nvSpPr>
          <p:cNvPr id="3" name="TextBox 2">
            <a:extLst>
              <a:ext uri="{FF2B5EF4-FFF2-40B4-BE49-F238E27FC236}">
                <a16:creationId xmlns:a16="http://schemas.microsoft.com/office/drawing/2014/main" id="{F726D3F9-959E-924F-936C-522F69A823EC}"/>
              </a:ext>
            </a:extLst>
          </p:cNvPr>
          <p:cNvSpPr txBox="1"/>
          <p:nvPr/>
        </p:nvSpPr>
        <p:spPr>
          <a:xfrm>
            <a:off x="803564" y="27980"/>
            <a:ext cx="10529454" cy="4770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ENGLISH OBJECTIVES – Y6 SPRING WRITING TO ENTERTAIN NARRATIVE</a:t>
            </a:r>
          </a:p>
        </p:txBody>
      </p:sp>
    </p:spTree>
    <p:extLst>
      <p:ext uri="{BB962C8B-B14F-4D97-AF65-F5344CB8AC3E}">
        <p14:creationId xmlns:p14="http://schemas.microsoft.com/office/powerpoint/2010/main" val="4287278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child and child in a window&#10;&#10;Description automatically generated">
            <a:extLst>
              <a:ext uri="{FF2B5EF4-FFF2-40B4-BE49-F238E27FC236}">
                <a16:creationId xmlns:a16="http://schemas.microsoft.com/office/drawing/2014/main" id="{ABF685CC-4398-EA0F-0AA1-A02EC7B41478}"/>
              </a:ext>
            </a:extLst>
          </p:cNvPr>
          <p:cNvPicPr>
            <a:picLocks noChangeAspect="1"/>
          </p:cNvPicPr>
          <p:nvPr/>
        </p:nvPicPr>
        <p:blipFill>
          <a:blip r:embed="rId2"/>
          <a:stretch>
            <a:fillRect/>
          </a:stretch>
        </p:blipFill>
        <p:spPr>
          <a:xfrm>
            <a:off x="1270" y="0"/>
            <a:ext cx="12189460" cy="6858000"/>
          </a:xfrm>
          <a:prstGeom prst="rect">
            <a:avLst/>
          </a:prstGeom>
        </p:spPr>
      </p:pic>
      <p:sp>
        <p:nvSpPr>
          <p:cNvPr id="4" name="TextBox 3">
            <a:extLst>
              <a:ext uri="{FF2B5EF4-FFF2-40B4-BE49-F238E27FC236}">
                <a16:creationId xmlns:a16="http://schemas.microsoft.com/office/drawing/2014/main" id="{487BFC63-26D2-374A-8DC9-05068AA7B980}"/>
              </a:ext>
            </a:extLst>
          </p:cNvPr>
          <p:cNvSpPr txBox="1"/>
          <p:nvPr/>
        </p:nvSpPr>
        <p:spPr>
          <a:xfrm>
            <a:off x="871539" y="2214562"/>
            <a:ext cx="3900487" cy="21698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500" dirty="0">
                <a:solidFill>
                  <a:prstClr val="white"/>
                </a:solidFill>
                <a:latin typeface="Arial" panose="020B0604020202020204" pitchFamily="34" charset="0"/>
                <a:cs typeface="Arial" panose="020B0604020202020204" pitchFamily="34" charset="0"/>
              </a:rPr>
              <a:t>Medium Term Plans – Spring 2 Non-Fiction</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81174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0ABBC3-A21E-EA42-810E-814015EF455C}"/>
              </a:ext>
            </a:extLst>
          </p:cNvPr>
          <p:cNvSpPr txBox="1"/>
          <p:nvPr/>
        </p:nvSpPr>
        <p:spPr>
          <a:xfrm>
            <a:off x="951338" y="413747"/>
            <a:ext cx="10587038"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1" u="sng"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Y1 writing to inform </a:t>
            </a:r>
            <a:r>
              <a:rPr lang="en-US" sz="3000" b="1" i="1" u="sng" dirty="0">
                <a:solidFill>
                  <a:prstClr val="black"/>
                </a:solidFill>
                <a:latin typeface="Century Gothic" panose="020B0502020202020204" pitchFamily="34" charset="0"/>
                <a:cs typeface="Arial" panose="020B0604020202020204" pitchFamily="34" charset="0"/>
              </a:rPr>
              <a:t>o</a:t>
            </a:r>
            <a:r>
              <a:rPr kumimoji="0" lang="en-US" sz="3000" b="1" i="1" u="sng" strike="noStrike" kern="1200" cap="none" spc="0" normalizeH="0" baseline="0" noProof="0" dirty="0" err="1">
                <a:ln>
                  <a:noFill/>
                </a:ln>
                <a:solidFill>
                  <a:prstClr val="black"/>
                </a:solidFill>
                <a:effectLst/>
                <a:uLnTx/>
                <a:uFillTx/>
                <a:latin typeface="Century Gothic" panose="020B0502020202020204" pitchFamily="34" charset="0"/>
                <a:cs typeface="Arial" panose="020B0604020202020204" pitchFamily="34" charset="0"/>
              </a:rPr>
              <a:t>utcome</a:t>
            </a:r>
            <a:r>
              <a:rPr kumimoji="0" lang="en-US" sz="3000" b="1" i="1" u="sng"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 Instructions</a:t>
            </a:r>
          </a:p>
        </p:txBody>
      </p:sp>
      <p:sp>
        <p:nvSpPr>
          <p:cNvPr id="3" name="Rectangle 2">
            <a:extLst>
              <a:ext uri="{FF2B5EF4-FFF2-40B4-BE49-F238E27FC236}">
                <a16:creationId xmlns:a16="http://schemas.microsoft.com/office/drawing/2014/main" id="{AD32526B-E73D-584B-AAC0-475AC9F28FC4}"/>
              </a:ext>
            </a:extLst>
          </p:cNvPr>
          <p:cNvSpPr>
            <a:spLocks noChangeArrowheads="1"/>
          </p:cNvSpPr>
          <p:nvPr/>
        </p:nvSpPr>
        <p:spPr bwMode="auto">
          <a:xfrm>
            <a:off x="6929438" y="2047993"/>
            <a:ext cx="353541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7AA4104-4436-FD49-8098-94A75671128C}"/>
              </a:ext>
            </a:extLst>
          </p:cNvPr>
          <p:cNvSpPr txBox="1"/>
          <p:nvPr/>
        </p:nvSpPr>
        <p:spPr>
          <a:xfrm>
            <a:off x="1552368" y="3273391"/>
            <a:ext cx="4243388" cy="2800767"/>
          </a:xfrm>
          <a:prstGeom prst="rect">
            <a:avLst/>
          </a:prstGeom>
          <a:noFill/>
        </p:spPr>
        <p:txBody>
          <a:bodyPr wrap="square" rtlCol="0">
            <a:spAutoFit/>
          </a:bodyPr>
          <a:lstStyle/>
          <a:p>
            <a:pPr algn="l"/>
            <a:r>
              <a:rPr kumimoji="0" lang="en-US" sz="35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Core Text – How to Wash a </a:t>
            </a:r>
            <a:r>
              <a:rPr lang="en-US" sz="3500" dirty="0">
                <a:solidFill>
                  <a:prstClr val="black"/>
                </a:solidFill>
                <a:latin typeface="Century Gothic" panose="020B0502020202020204" pitchFamily="34" charset="0"/>
                <a:cs typeface="Arial" panose="020B0604020202020204" pitchFamily="34" charset="0"/>
              </a:rPr>
              <a:t>W</a:t>
            </a:r>
            <a:r>
              <a:rPr kumimoji="0" lang="en-US" sz="3500" b="0" i="0" u="none" strike="noStrike" kern="1200" cap="none" spc="0" normalizeH="0" baseline="0" noProof="0" dirty="0" err="1">
                <a:ln>
                  <a:noFill/>
                </a:ln>
                <a:solidFill>
                  <a:prstClr val="black"/>
                </a:solidFill>
                <a:effectLst/>
                <a:uLnTx/>
                <a:uFillTx/>
                <a:latin typeface="Century Gothic" panose="020B0502020202020204" pitchFamily="34" charset="0"/>
                <a:cs typeface="Arial" panose="020B0604020202020204" pitchFamily="34" charset="0"/>
              </a:rPr>
              <a:t>oolly</a:t>
            </a:r>
            <a:r>
              <a:rPr kumimoji="0" lang="en-US" sz="35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Mammoth</a:t>
            </a:r>
            <a:br>
              <a:rPr lang="en-GB" sz="3600" b="0" i="0" u="none" strike="noStrike" dirty="0">
                <a:solidFill>
                  <a:srgbClr val="001C39"/>
                </a:solidFill>
                <a:effectLst/>
                <a:latin typeface="Century Gothic" panose="020B0502020202020204" pitchFamily="34" charset="0"/>
              </a:rPr>
            </a:br>
            <a:endParaRPr lang="en-GB" sz="3600" b="0" i="0" dirty="0">
              <a:solidFill>
                <a:srgbClr val="202124"/>
              </a:solidFill>
              <a:effectLst/>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5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p:txBody>
      </p:sp>
      <p:pic>
        <p:nvPicPr>
          <p:cNvPr id="6" name="Picture 5" descr="How to Wash a Woolly Mammoth">
            <a:extLst>
              <a:ext uri="{FF2B5EF4-FFF2-40B4-BE49-F238E27FC236}">
                <a16:creationId xmlns:a16="http://schemas.microsoft.com/office/drawing/2014/main" id="{8BB3FFE7-975E-3833-C6C2-3B84A7E7F60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9438" y="1743709"/>
            <a:ext cx="4243388" cy="4243388"/>
          </a:xfrm>
          <a:prstGeom prst="rect">
            <a:avLst/>
          </a:prstGeom>
          <a:noFill/>
          <a:ln>
            <a:noFill/>
          </a:ln>
        </p:spPr>
      </p:pic>
    </p:spTree>
    <p:extLst>
      <p:ext uri="{BB962C8B-B14F-4D97-AF65-F5344CB8AC3E}">
        <p14:creationId xmlns:p14="http://schemas.microsoft.com/office/powerpoint/2010/main" val="1720343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0ABBC3-A21E-EA42-810E-814015EF455C}"/>
              </a:ext>
            </a:extLst>
          </p:cNvPr>
          <p:cNvSpPr txBox="1"/>
          <p:nvPr/>
        </p:nvSpPr>
        <p:spPr>
          <a:xfrm>
            <a:off x="951338" y="413747"/>
            <a:ext cx="1058703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1" u="sng"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Y1 writing to entertain narrative o</a:t>
            </a:r>
            <a:r>
              <a:rPr kumimoji="0" lang="en-US" sz="3000" b="1" i="1" u="sng" strike="noStrike" kern="1200" cap="none" spc="0" normalizeH="0" baseline="0" noProof="0" dirty="0" err="1">
                <a:ln>
                  <a:noFill/>
                </a:ln>
                <a:solidFill>
                  <a:prstClr val="black"/>
                </a:solidFill>
                <a:effectLst/>
                <a:uLnTx/>
                <a:uFillTx/>
                <a:latin typeface="Century Gothic" panose="020B0502020202020204" pitchFamily="34" charset="0"/>
                <a:ea typeface="+mn-ea"/>
                <a:cs typeface="Arial" panose="020B0604020202020204" pitchFamily="34" charset="0"/>
              </a:rPr>
              <a:t>utcome</a:t>
            </a:r>
            <a:r>
              <a:rPr kumimoji="0" lang="en-US" sz="3000" b="1" i="1" u="sng"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 – Short fairy tale based on a story from another culture</a:t>
            </a:r>
          </a:p>
        </p:txBody>
      </p:sp>
      <p:sp>
        <p:nvSpPr>
          <p:cNvPr id="3" name="Rectangle 2">
            <a:extLst>
              <a:ext uri="{FF2B5EF4-FFF2-40B4-BE49-F238E27FC236}">
                <a16:creationId xmlns:a16="http://schemas.microsoft.com/office/drawing/2014/main" id="{AD32526B-E73D-584B-AAC0-475AC9F28FC4}"/>
              </a:ext>
            </a:extLst>
          </p:cNvPr>
          <p:cNvSpPr>
            <a:spLocks noChangeArrowheads="1"/>
          </p:cNvSpPr>
          <p:nvPr/>
        </p:nvSpPr>
        <p:spPr bwMode="auto">
          <a:xfrm>
            <a:off x="6929438" y="2047993"/>
            <a:ext cx="353541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7AA4104-4436-FD49-8098-94A75671128C}"/>
              </a:ext>
            </a:extLst>
          </p:cNvPr>
          <p:cNvSpPr txBox="1"/>
          <p:nvPr/>
        </p:nvSpPr>
        <p:spPr>
          <a:xfrm>
            <a:off x="1552368" y="3273391"/>
            <a:ext cx="4243388" cy="33393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Core Texts – Chapatti Moon and </a:t>
            </a:r>
            <a:r>
              <a:rPr kumimoji="0" lang="en-US" sz="35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Arial" panose="020B0604020202020204" pitchFamily="34" charset="0"/>
              </a:rPr>
              <a:t>Pattan’s</a:t>
            </a:r>
            <a:r>
              <a:rPr kumimoji="0" lang="en-US" sz="35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 Pumpkin</a:t>
            </a:r>
            <a:br>
              <a:rPr kumimoji="0" lang="en-GB" sz="3600" b="0" i="0" u="none" strike="noStrike" kern="1200" cap="none" spc="0" normalizeH="0" baseline="0" noProof="0" dirty="0">
                <a:ln>
                  <a:noFill/>
                </a:ln>
                <a:solidFill>
                  <a:srgbClr val="001C39"/>
                </a:solidFill>
                <a:effectLst/>
                <a:uLnTx/>
                <a:uFillTx/>
                <a:latin typeface="Century Gothic" panose="020B0502020202020204" pitchFamily="34" charset="0"/>
                <a:ea typeface="+mn-ea"/>
                <a:cs typeface="+mn-cs"/>
              </a:rPr>
            </a:br>
            <a:endParaRPr kumimoji="0" lang="en-GB" sz="3600" b="0" i="0" u="none" strike="noStrike" kern="1200" cap="none" spc="0" normalizeH="0" baseline="0" noProof="0" dirty="0">
              <a:ln>
                <a:noFill/>
              </a:ln>
              <a:solidFill>
                <a:srgbClr val="202124"/>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5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00DFDE00-EE1F-283C-2447-89D96DCA529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8966" y="1789111"/>
            <a:ext cx="2648290" cy="2030549"/>
          </a:xfrm>
          <a:prstGeom prst="rect">
            <a:avLst/>
          </a:prstGeom>
          <a:noFill/>
          <a:ln>
            <a:noFill/>
          </a:ln>
        </p:spPr>
      </p:pic>
      <p:pic>
        <p:nvPicPr>
          <p:cNvPr id="8" name="Picture 7" descr="Pattan's Pumpkin by Chitra Soundar, Frane Lessac | Waterstones">
            <a:extLst>
              <a:ext uri="{FF2B5EF4-FFF2-40B4-BE49-F238E27FC236}">
                <a16:creationId xmlns:a16="http://schemas.microsoft.com/office/drawing/2014/main" id="{D2B541ED-248B-D929-F519-D956D6111BA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1576" y="4078542"/>
            <a:ext cx="2061764" cy="2381669"/>
          </a:xfrm>
          <a:prstGeom prst="rect">
            <a:avLst/>
          </a:prstGeom>
          <a:noFill/>
          <a:ln>
            <a:noFill/>
          </a:ln>
        </p:spPr>
      </p:pic>
    </p:spTree>
    <p:extLst>
      <p:ext uri="{BB962C8B-B14F-4D97-AF65-F5344CB8AC3E}">
        <p14:creationId xmlns:p14="http://schemas.microsoft.com/office/powerpoint/2010/main" val="2652442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41AEF3E-D4C4-494B-8F17-822DB4678CFF}"/>
              </a:ext>
            </a:extLst>
          </p:cNvPr>
          <p:cNvGraphicFramePr>
            <a:graphicFrameLocks noGrp="1"/>
          </p:cNvGraphicFramePr>
          <p:nvPr>
            <p:extLst>
              <p:ext uri="{D42A27DB-BD31-4B8C-83A1-F6EECF244321}">
                <p14:modId xmlns:p14="http://schemas.microsoft.com/office/powerpoint/2010/main" val="3179630906"/>
              </p:ext>
            </p:extLst>
          </p:nvPr>
        </p:nvGraphicFramePr>
        <p:xfrm>
          <a:off x="347134" y="505034"/>
          <a:ext cx="11497731" cy="5844540"/>
        </p:xfrm>
        <a:graphic>
          <a:graphicData uri="http://schemas.openxmlformats.org/drawingml/2006/table">
            <a:tbl>
              <a:tblPr firstRow="1" bandRow="1">
                <a:tableStyleId>{5C22544A-7EE6-4342-B048-85BDC9FD1C3A}</a:tableStyleId>
              </a:tblPr>
              <a:tblGrid>
                <a:gridCol w="3832577">
                  <a:extLst>
                    <a:ext uri="{9D8B030D-6E8A-4147-A177-3AD203B41FA5}">
                      <a16:colId xmlns:a16="http://schemas.microsoft.com/office/drawing/2014/main" val="2837274113"/>
                    </a:ext>
                  </a:extLst>
                </a:gridCol>
                <a:gridCol w="3832577">
                  <a:extLst>
                    <a:ext uri="{9D8B030D-6E8A-4147-A177-3AD203B41FA5}">
                      <a16:colId xmlns:a16="http://schemas.microsoft.com/office/drawing/2014/main" val="3838816154"/>
                    </a:ext>
                  </a:extLst>
                </a:gridCol>
                <a:gridCol w="3832577">
                  <a:extLst>
                    <a:ext uri="{9D8B030D-6E8A-4147-A177-3AD203B41FA5}">
                      <a16:colId xmlns:a16="http://schemas.microsoft.com/office/drawing/2014/main" val="4034982650"/>
                    </a:ext>
                  </a:extLst>
                </a:gridCol>
              </a:tblGrid>
              <a:tr h="708660">
                <a:tc>
                  <a:txBody>
                    <a:bodyPr/>
                    <a:lstStyle/>
                    <a:p>
                      <a:r>
                        <a:rPr lang="en-US" sz="1300"/>
                        <a:t>PHASE 1 – EXPLORE</a:t>
                      </a:r>
                    </a:p>
                    <a:p>
                      <a:r>
                        <a:rPr lang="en-US" sz="1300"/>
                        <a:t>Immersion in the text </a:t>
                      </a:r>
                    </a:p>
                  </a:txBody>
                  <a:tcPr>
                    <a:solidFill>
                      <a:schemeClr val="accent1">
                        <a:lumMod val="60000"/>
                        <a:lumOff val="40000"/>
                      </a:schemeClr>
                    </a:solidFill>
                  </a:tcPr>
                </a:tc>
                <a:tc>
                  <a:txBody>
                    <a:bodyPr/>
                    <a:lstStyle/>
                    <a:p>
                      <a:r>
                        <a:rPr lang="en-US" sz="1300"/>
                        <a:t>PHASE 2 – CONSTRUCT</a:t>
                      </a:r>
                    </a:p>
                    <a:p>
                      <a:r>
                        <a:rPr lang="en-US" sz="1300"/>
                        <a:t>Grammar and sentence structure</a:t>
                      </a:r>
                    </a:p>
                    <a:p>
                      <a:r>
                        <a:rPr lang="en-US" sz="1300"/>
                        <a:t>Short writing opportunities</a:t>
                      </a:r>
                    </a:p>
                  </a:txBody>
                  <a:tcPr>
                    <a:solidFill>
                      <a:schemeClr val="accent1">
                        <a:lumMod val="60000"/>
                        <a:lumOff val="40000"/>
                      </a:schemeClr>
                    </a:solidFill>
                  </a:tcPr>
                </a:tc>
                <a:tc>
                  <a:txBody>
                    <a:bodyPr/>
                    <a:lstStyle/>
                    <a:p>
                      <a:r>
                        <a:rPr lang="en-US" sz="1300"/>
                        <a:t>PHASE 3 – COMPOSE</a:t>
                      </a:r>
                    </a:p>
                    <a:p>
                      <a:r>
                        <a:rPr lang="en-US" sz="1300"/>
                        <a:t>Plan, write and edit a longer piece of narrative</a:t>
                      </a:r>
                    </a:p>
                  </a:txBody>
                  <a:tcPr>
                    <a:solidFill>
                      <a:schemeClr val="accent1">
                        <a:lumMod val="60000"/>
                        <a:lumOff val="40000"/>
                      </a:schemeClr>
                    </a:solidFill>
                  </a:tcPr>
                </a:tc>
                <a:extLst>
                  <a:ext uri="{0D108BD9-81ED-4DB2-BD59-A6C34878D82A}">
                    <a16:rowId xmlns:a16="http://schemas.microsoft.com/office/drawing/2014/main" val="3666403030"/>
                  </a:ext>
                </a:extLst>
              </a:tr>
              <a:tr h="1543050">
                <a:tc>
                  <a:txBody>
                    <a:bodyPr/>
                    <a:lstStyle/>
                    <a:p>
                      <a:r>
                        <a:rPr lang="en-US" sz="1300" b="1" u="sng" dirty="0"/>
                        <a:t>As a reader:</a:t>
                      </a:r>
                    </a:p>
                    <a:p>
                      <a:r>
                        <a:rPr lang="en-GB" sz="1300" b="0" i="0" kern="1200" dirty="0">
                          <a:solidFill>
                            <a:schemeClr val="dk1"/>
                          </a:solidFill>
                          <a:effectLst/>
                          <a:latin typeface="+mn-lt"/>
                          <a:ea typeface="+mn-ea"/>
                          <a:cs typeface="+mn-cs"/>
                        </a:rPr>
                        <a:t>I can make predictions using details stated and clues in the text </a:t>
                      </a:r>
                    </a:p>
                    <a:p>
                      <a:r>
                        <a:rPr lang="en-GB" sz="1300" b="0" i="0" kern="1200" dirty="0">
                          <a:solidFill>
                            <a:schemeClr val="dk1"/>
                          </a:solidFill>
                          <a:effectLst/>
                          <a:latin typeface="+mn-lt"/>
                          <a:ea typeface="+mn-ea"/>
                          <a:cs typeface="+mn-cs"/>
                        </a:rPr>
                        <a:t>I can read for meaning, discussing my understanding of new words and phrases</a:t>
                      </a:r>
                    </a:p>
                    <a:p>
                      <a:r>
                        <a:rPr lang="en-GB" sz="1300" b="0" i="0" kern="1200" dirty="0">
                          <a:solidFill>
                            <a:schemeClr val="dk1"/>
                          </a:solidFill>
                          <a:effectLst/>
                          <a:latin typeface="+mn-lt"/>
                          <a:ea typeface="+mn-ea"/>
                          <a:cs typeface="+mn-cs"/>
                        </a:rPr>
                        <a:t>I can retrieve simple information from a text</a:t>
                      </a:r>
                    </a:p>
                    <a:p>
                      <a:r>
                        <a:rPr lang="en-GB" sz="1300" b="0" i="0" kern="1200" dirty="0">
                          <a:solidFill>
                            <a:schemeClr val="dk1"/>
                          </a:solidFill>
                          <a:effectLst/>
                          <a:latin typeface="+mn-lt"/>
                          <a:ea typeface="+mn-ea"/>
                          <a:cs typeface="+mn-cs"/>
                        </a:rPr>
                        <a:t>I can identify basic layout features</a:t>
                      </a:r>
                    </a:p>
                    <a:p>
                      <a:r>
                        <a:rPr lang="en-GB" sz="1300" b="0" i="0" kern="1200" dirty="0">
                          <a:solidFill>
                            <a:schemeClr val="dk1"/>
                          </a:solidFill>
                          <a:effectLst/>
                          <a:latin typeface="+mn-lt"/>
                          <a:ea typeface="+mn-ea"/>
                          <a:cs typeface="+mn-cs"/>
                        </a:rPr>
                        <a:t>I can make inferences and predictions using clues in the text</a:t>
                      </a:r>
                    </a:p>
                    <a:p>
                      <a:r>
                        <a:rPr lang="en-GB" sz="1300" b="0" i="0" kern="1200" dirty="0">
                          <a:solidFill>
                            <a:schemeClr val="dk1"/>
                          </a:solidFill>
                          <a:effectLst/>
                          <a:latin typeface="+mn-lt"/>
                          <a:ea typeface="+mn-ea"/>
                          <a:cs typeface="+mn-cs"/>
                        </a:rPr>
                        <a:t>I can identify the features of an instructional text</a:t>
                      </a:r>
                    </a:p>
                    <a:p>
                      <a:r>
                        <a:rPr lang="en-GB" sz="1300" b="0" i="0" kern="1200" dirty="0">
                          <a:solidFill>
                            <a:schemeClr val="dk1"/>
                          </a:solidFill>
                          <a:effectLst/>
                          <a:latin typeface="+mn-lt"/>
                          <a:ea typeface="+mn-ea"/>
                          <a:cs typeface="+mn-cs"/>
                        </a:rPr>
                        <a:t>I can sequence a set of instructions</a:t>
                      </a:r>
                    </a:p>
                  </a:txBody>
                  <a:tcPr>
                    <a:solidFill>
                      <a:schemeClr val="accent5">
                        <a:lumMod val="20000"/>
                        <a:lumOff val="80000"/>
                      </a:schemeClr>
                    </a:solidFill>
                  </a:tcPr>
                </a:tc>
                <a:tc>
                  <a:txBody>
                    <a:bodyPr/>
                    <a:lstStyle/>
                    <a:p>
                      <a:r>
                        <a:rPr lang="en-US" sz="1300" b="1" u="sng" dirty="0"/>
                        <a:t>As a writer:</a:t>
                      </a:r>
                    </a:p>
                    <a:p>
                      <a:r>
                        <a:rPr lang="en-US" sz="1300" b="0" u="none" dirty="0"/>
                        <a:t>I know the function of verbs</a:t>
                      </a:r>
                    </a:p>
                    <a:p>
                      <a:r>
                        <a:rPr lang="en-US" sz="1300" b="0" u="none" dirty="0"/>
                        <a:t>I can write action verbs in the 2</a:t>
                      </a:r>
                      <a:r>
                        <a:rPr lang="en-US" sz="1300" b="0" u="none" baseline="30000" dirty="0"/>
                        <a:t>nd</a:t>
                      </a:r>
                      <a:r>
                        <a:rPr lang="en-US" sz="1300" b="0" u="none" dirty="0"/>
                        <a:t> person, present tense</a:t>
                      </a:r>
                    </a:p>
                    <a:p>
                      <a:r>
                        <a:rPr lang="en-US" sz="1300" b="0" u="none" dirty="0"/>
                        <a:t>I know how to write commands and exclamations</a:t>
                      </a:r>
                    </a:p>
                    <a:p>
                      <a:r>
                        <a:rPr lang="en-US" sz="1300" b="0" u="none" dirty="0"/>
                        <a:t>I can use time conjunctions to begin commands</a:t>
                      </a:r>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u="sng" dirty="0"/>
                        <a:t>As a writer:</a:t>
                      </a:r>
                    </a:p>
                    <a:p>
                      <a:r>
                        <a:rPr lang="en-US" sz="1300" b="0" u="none" dirty="0"/>
                        <a:t>I know the function of verbs</a:t>
                      </a:r>
                    </a:p>
                    <a:p>
                      <a:r>
                        <a:rPr lang="en-US" sz="1300" b="0" u="none" dirty="0"/>
                        <a:t>I can write action verbs in the 2</a:t>
                      </a:r>
                      <a:r>
                        <a:rPr lang="en-US" sz="1300" b="0" u="none" baseline="30000" dirty="0"/>
                        <a:t>nd</a:t>
                      </a:r>
                      <a:r>
                        <a:rPr lang="en-US" sz="1300" b="0" u="none" dirty="0"/>
                        <a:t> person, present tense</a:t>
                      </a:r>
                    </a:p>
                    <a:p>
                      <a:r>
                        <a:rPr lang="en-US" sz="1300" b="0" u="none" dirty="0"/>
                        <a:t>I know how to write commands and exclamations</a:t>
                      </a:r>
                    </a:p>
                    <a:p>
                      <a:r>
                        <a:rPr lang="en-US" sz="1300" b="0" u="none" dirty="0"/>
                        <a:t>I can use time conjunctions to begin commands</a:t>
                      </a:r>
                    </a:p>
                    <a:p>
                      <a:endParaRPr lang="en-US" sz="1300" b="1" u="sng" dirty="0"/>
                    </a:p>
                  </a:txBody>
                  <a:tcPr>
                    <a:solidFill>
                      <a:schemeClr val="accent5">
                        <a:lumMod val="20000"/>
                        <a:lumOff val="80000"/>
                      </a:schemeClr>
                    </a:solidFill>
                  </a:tcPr>
                </a:tc>
                <a:extLst>
                  <a:ext uri="{0D108BD9-81ED-4DB2-BD59-A6C34878D82A}">
                    <a16:rowId xmlns:a16="http://schemas.microsoft.com/office/drawing/2014/main" val="2699026580"/>
                  </a:ext>
                </a:extLst>
              </a:tr>
              <a:tr h="1439181">
                <a:tc>
                  <a:txBody>
                    <a:bodyPr/>
                    <a:lstStyle/>
                    <a:p>
                      <a:pPr marL="0" marR="0" lvl="0" indent="0" algn="l" defTabSz="914420" rtl="0" eaLnBrk="1" fontAlgn="auto" latinLnBrk="0" hangingPunct="1">
                        <a:lnSpc>
                          <a:spcPct val="100000"/>
                        </a:lnSpc>
                        <a:spcBef>
                          <a:spcPts val="0"/>
                        </a:spcBef>
                        <a:spcAft>
                          <a:spcPts val="0"/>
                        </a:spcAft>
                        <a:buClrTx/>
                        <a:buSzTx/>
                        <a:buFontTx/>
                        <a:buNone/>
                        <a:tabLst/>
                        <a:defRPr/>
                      </a:pPr>
                      <a:r>
                        <a:rPr lang="en-US" sz="1300" b="1" u="sng" dirty="0"/>
                        <a:t>As an orator:</a:t>
                      </a:r>
                    </a:p>
                    <a:p>
                      <a:pPr rtl="0" fontAlgn="base"/>
                      <a:r>
                        <a:rPr lang="en-GB" sz="1300" b="0" i="0" kern="1200" dirty="0">
                          <a:solidFill>
                            <a:schemeClr val="dk1"/>
                          </a:solidFill>
                          <a:effectLst/>
                          <a:latin typeface="+mn-lt"/>
                          <a:ea typeface="+mn-ea"/>
                          <a:cs typeface="+mn-cs"/>
                        </a:rPr>
                        <a:t>I can follow the discussion guidelines</a:t>
                      </a:r>
                    </a:p>
                    <a:p>
                      <a:pPr rtl="0" fontAlgn="base"/>
                      <a:r>
                        <a:rPr lang="en-GB" sz="1300" b="0" i="0" kern="1200" dirty="0">
                          <a:solidFill>
                            <a:schemeClr val="dk1"/>
                          </a:solidFill>
                          <a:effectLst/>
                          <a:latin typeface="+mn-lt"/>
                          <a:ea typeface="+mn-ea"/>
                          <a:cs typeface="+mn-cs"/>
                        </a:rPr>
                        <a:t>I can participate in discussion about books that are read to me</a:t>
                      </a:r>
                    </a:p>
                    <a:p>
                      <a:pPr rtl="0" fontAlgn="base"/>
                      <a:r>
                        <a:rPr lang="en-GB" sz="1300" b="0" i="0" kern="1200" dirty="0">
                          <a:solidFill>
                            <a:schemeClr val="dk1"/>
                          </a:solidFill>
                          <a:effectLst/>
                          <a:latin typeface="+mn-lt"/>
                          <a:ea typeface="+mn-ea"/>
                          <a:cs typeface="+mn-cs"/>
                        </a:rPr>
                        <a:t>I can orally give instructions</a:t>
                      </a:r>
                    </a:p>
                    <a:p>
                      <a:r>
                        <a:rPr lang="en-GB" sz="1300" b="1" u="sng" dirty="0"/>
                        <a:t>As a writer:</a:t>
                      </a:r>
                      <a:endParaRPr lang="en-GB" sz="1300" b="0" i="0" kern="1200" dirty="0">
                        <a:solidFill>
                          <a:schemeClr val="dk1"/>
                        </a:solidFill>
                        <a:effectLst/>
                        <a:latin typeface="+mn-lt"/>
                        <a:ea typeface="+mn-ea"/>
                        <a:cs typeface="+mn-cs"/>
                      </a:endParaRPr>
                    </a:p>
                    <a:p>
                      <a:r>
                        <a:rPr lang="en-US" sz="1300" dirty="0"/>
                        <a:t>I can collect ambitious vocabulary and information from books that I have read</a:t>
                      </a:r>
                    </a:p>
                    <a:p>
                      <a:r>
                        <a:rPr lang="en-US" sz="1300" dirty="0"/>
                        <a:t>I can collect examples of verbs</a:t>
                      </a:r>
                    </a:p>
                    <a:p>
                      <a:r>
                        <a:rPr lang="en-US" sz="1300" dirty="0"/>
                        <a:t>I can compare precise and ‘wordy’ instructions </a:t>
                      </a:r>
                    </a:p>
                  </a:txBody>
                  <a:tcPr>
                    <a:solidFill>
                      <a:schemeClr val="accent5">
                        <a:lumMod val="20000"/>
                        <a:lumOff val="80000"/>
                      </a:schemeClr>
                    </a:solidFill>
                  </a:tcPr>
                </a:tc>
                <a:tc>
                  <a:txBody>
                    <a:bodyPr/>
                    <a:lstStyle/>
                    <a:p>
                      <a:r>
                        <a:rPr lang="en-US" sz="1300" b="1" u="sng" dirty="0"/>
                        <a:t>As an orator:</a:t>
                      </a:r>
                    </a:p>
                    <a:p>
                      <a:r>
                        <a:rPr lang="en-US" sz="1300" b="0" u="none" dirty="0"/>
                        <a:t>I can work in a pair to generate ideas for writing</a:t>
                      </a:r>
                    </a:p>
                    <a:p>
                      <a:r>
                        <a:rPr lang="en-US" sz="1300" b="0" u="none" dirty="0"/>
                        <a:t>I can compose and rehearse sentences orally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0" kern="1200" dirty="0">
                          <a:solidFill>
                            <a:schemeClr val="dk1"/>
                          </a:solidFill>
                          <a:effectLst/>
                          <a:latin typeface="+mn-lt"/>
                          <a:ea typeface="+mn-ea"/>
                          <a:cs typeface="+mn-cs"/>
                        </a:rPr>
                        <a:t>I can orally give and follow instructions</a:t>
                      </a:r>
                      <a:endParaRPr lang="en-US" sz="1300" b="0" u="none" dirty="0"/>
                    </a:p>
                    <a:p>
                      <a:r>
                        <a:rPr lang="en-US" sz="1300" b="1" u="sng" dirty="0"/>
                        <a:t>As a writer:</a:t>
                      </a:r>
                    </a:p>
                    <a:p>
                      <a:r>
                        <a:rPr lang="en-US" sz="1300" b="0" u="none" dirty="0"/>
                        <a:t>I can write a series of simple instructions</a:t>
                      </a:r>
                    </a:p>
                    <a:p>
                      <a:r>
                        <a:rPr lang="en-US" sz="1300" b="0" u="none" dirty="0"/>
                        <a:t>I can join two instructions with ‘and’</a:t>
                      </a:r>
                    </a:p>
                    <a:p>
                      <a:endParaRPr lang="en-US" sz="1300" b="0" u="none" dirty="0"/>
                    </a:p>
                    <a:p>
                      <a:pPr algn="ctr"/>
                      <a:r>
                        <a:rPr lang="en-US" sz="1300" b="1" u="sng" dirty="0"/>
                        <a:t>SHORT WRITING OPPORTUNITIES</a:t>
                      </a:r>
                    </a:p>
                    <a:p>
                      <a:pPr marL="285750" indent="-285750" algn="ctr">
                        <a:buFont typeface="Wingdings" panose="05000000000000000000" pitchFamily="2" charset="2"/>
                        <a:buChar char="ü"/>
                      </a:pPr>
                      <a:r>
                        <a:rPr lang="en-US" sz="1300" b="0" u="none" dirty="0"/>
                        <a:t>Simple command sentences</a:t>
                      </a:r>
                    </a:p>
                    <a:p>
                      <a:pPr marL="285750" indent="-285750" algn="ctr">
                        <a:buFont typeface="Wingdings" panose="05000000000000000000" pitchFamily="2" charset="2"/>
                        <a:buChar char="ü"/>
                      </a:pPr>
                      <a:r>
                        <a:rPr lang="en-US" sz="1300" b="0" u="none" dirty="0"/>
                        <a:t>A series of simple instructions after completing an activity</a:t>
                      </a:r>
                    </a:p>
                    <a:p>
                      <a:pPr marL="285750" indent="-285750" algn="ctr">
                        <a:buFont typeface="Wingdings" panose="05000000000000000000" pitchFamily="2" charset="2"/>
                        <a:buChar char="ü"/>
                      </a:pPr>
                      <a:endParaRPr lang="en-US" sz="1300" b="1" u="sng" dirty="0"/>
                    </a:p>
                  </a:txBody>
                  <a:tcPr>
                    <a:solidFill>
                      <a:schemeClr val="accent5">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1" u="sng" dirty="0"/>
                        <a:t>As an orator:</a:t>
                      </a:r>
                    </a:p>
                    <a:p>
                      <a:r>
                        <a:rPr lang="en-US" sz="1300" b="0" u="none" dirty="0"/>
                        <a:t>I can work in a pair to generate ideas for writing</a:t>
                      </a:r>
                    </a:p>
                    <a:p>
                      <a:r>
                        <a:rPr lang="en-US" sz="1300" b="0" u="none" dirty="0"/>
                        <a:t>I can compose and rehearse sentences orally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0" kern="1200" dirty="0">
                          <a:solidFill>
                            <a:schemeClr val="dk1"/>
                          </a:solidFill>
                          <a:effectLst/>
                          <a:latin typeface="+mn-lt"/>
                          <a:ea typeface="+mn-ea"/>
                          <a:cs typeface="+mn-cs"/>
                        </a:rPr>
                        <a:t>I can say instructions out loud to check they make sense</a:t>
                      </a:r>
                      <a:endParaRPr lang="en-US" sz="1300"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u="sng" dirty="0"/>
                        <a:t>As a writer:</a:t>
                      </a:r>
                    </a:p>
                    <a:p>
                      <a:r>
                        <a:rPr lang="en-US" sz="1300" b="0" u="none" dirty="0"/>
                        <a:t>I can write instructions in the correct order, using time conjunctions</a:t>
                      </a:r>
                    </a:p>
                    <a:p>
                      <a:r>
                        <a:rPr lang="en-US" sz="1300" b="0" u="none" dirty="0"/>
                        <a:t>I can use precise and clear language to give information</a:t>
                      </a:r>
                    </a:p>
                    <a:p>
                      <a:r>
                        <a:rPr lang="en-US" sz="1300" b="0" u="none" dirty="0"/>
                        <a:t>I can talk about how I could improve my writing</a:t>
                      </a:r>
                    </a:p>
                    <a:p>
                      <a:pPr algn="ctr"/>
                      <a:r>
                        <a:rPr lang="en-US" sz="1300" b="1" u="sng" dirty="0"/>
                        <a:t>OUTCOME</a:t>
                      </a:r>
                    </a:p>
                    <a:p>
                      <a:pPr marL="285750" indent="-285750" algn="ctr">
                        <a:buFont typeface="Wingdings" pitchFamily="2" charset="2"/>
                        <a:buChar char="ü"/>
                      </a:pPr>
                      <a:r>
                        <a:rPr lang="en-US" sz="1300" b="0" u="none" dirty="0"/>
                        <a:t>Instructions for washing their own creature (real or imaginary)</a:t>
                      </a:r>
                    </a:p>
                  </a:txBody>
                  <a:tcPr>
                    <a:solidFill>
                      <a:schemeClr val="accent5">
                        <a:lumMod val="20000"/>
                        <a:lumOff val="80000"/>
                      </a:schemeClr>
                    </a:solidFill>
                  </a:tcPr>
                </a:tc>
                <a:extLst>
                  <a:ext uri="{0D108BD9-81ED-4DB2-BD59-A6C34878D82A}">
                    <a16:rowId xmlns:a16="http://schemas.microsoft.com/office/drawing/2014/main" val="4282356528"/>
                  </a:ext>
                </a:extLst>
              </a:tr>
            </a:tbl>
          </a:graphicData>
        </a:graphic>
      </p:graphicFrame>
      <p:sp>
        <p:nvSpPr>
          <p:cNvPr id="3" name="TextBox 2">
            <a:extLst>
              <a:ext uri="{FF2B5EF4-FFF2-40B4-BE49-F238E27FC236}">
                <a16:creationId xmlns:a16="http://schemas.microsoft.com/office/drawing/2014/main" id="{F726D3F9-959E-924F-936C-522F69A823EC}"/>
              </a:ext>
            </a:extLst>
          </p:cNvPr>
          <p:cNvSpPr txBox="1"/>
          <p:nvPr/>
        </p:nvSpPr>
        <p:spPr>
          <a:xfrm>
            <a:off x="636608" y="27980"/>
            <a:ext cx="10718157" cy="4770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ENGLISH OBJECTIVES – Y1 </a:t>
            </a:r>
            <a:r>
              <a:rPr lang="en-US" sz="2500" dirty="0">
                <a:solidFill>
                  <a:prstClr val="black"/>
                </a:solidFill>
                <a:latin typeface="Calibri" panose="020F0502020204030204"/>
              </a:rPr>
              <a:t>SPRING</a:t>
            </a: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 WRITING TO </a:t>
            </a:r>
            <a:r>
              <a:rPr lang="en-US" sz="2500" dirty="0">
                <a:solidFill>
                  <a:prstClr val="black"/>
                </a:solidFill>
                <a:latin typeface="Calibri" panose="020F0502020204030204"/>
              </a:rPr>
              <a:t>INFORM INSTRUCTIONS</a:t>
            </a:r>
            <a:endPar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9139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0ABBC3-A21E-EA42-810E-814015EF455C}"/>
              </a:ext>
            </a:extLst>
          </p:cNvPr>
          <p:cNvSpPr txBox="1"/>
          <p:nvPr/>
        </p:nvSpPr>
        <p:spPr>
          <a:xfrm>
            <a:off x="828675" y="371475"/>
            <a:ext cx="10587038"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1" u="sng"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Y2 writing to </a:t>
            </a:r>
            <a:r>
              <a:rPr lang="en-US" sz="3000" b="1" i="1" u="sng" dirty="0">
                <a:solidFill>
                  <a:prstClr val="black"/>
                </a:solidFill>
                <a:latin typeface="Century Gothic" panose="020B0502020202020204" pitchFamily="34" charset="0"/>
                <a:cs typeface="Arial" panose="020B0604020202020204" pitchFamily="34" charset="0"/>
              </a:rPr>
              <a:t>persuade</a:t>
            </a:r>
            <a:r>
              <a:rPr kumimoji="0" lang="en-US" sz="3000" b="1" i="1" u="sng"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outcome – Persuasive Letter</a:t>
            </a:r>
          </a:p>
        </p:txBody>
      </p:sp>
      <p:sp>
        <p:nvSpPr>
          <p:cNvPr id="4" name="TextBox 3">
            <a:extLst>
              <a:ext uri="{FF2B5EF4-FFF2-40B4-BE49-F238E27FC236}">
                <a16:creationId xmlns:a16="http://schemas.microsoft.com/office/drawing/2014/main" id="{67AA4104-4436-FD49-8098-94A75671128C}"/>
              </a:ext>
            </a:extLst>
          </p:cNvPr>
          <p:cNvSpPr txBox="1"/>
          <p:nvPr/>
        </p:nvSpPr>
        <p:spPr>
          <a:xfrm>
            <a:off x="442913" y="2606040"/>
            <a:ext cx="4243388" cy="1708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Core Text – The Day the Crayons Quit</a:t>
            </a:r>
          </a:p>
        </p:txBody>
      </p:sp>
      <p:sp>
        <p:nvSpPr>
          <p:cNvPr id="7" name="Rectangle 4">
            <a:extLst>
              <a:ext uri="{FF2B5EF4-FFF2-40B4-BE49-F238E27FC236}">
                <a16:creationId xmlns:a16="http://schemas.microsoft.com/office/drawing/2014/main" id="{49079517-A20E-5945-8FCB-9358253D6F0E}"/>
              </a:ext>
            </a:extLst>
          </p:cNvPr>
          <p:cNvSpPr>
            <a:spLocks noChangeArrowheads="1"/>
          </p:cNvSpPr>
          <p:nvPr/>
        </p:nvSpPr>
        <p:spPr bwMode="auto">
          <a:xfrm>
            <a:off x="7504771" y="218866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u="sng"/>
          </a:p>
        </p:txBody>
      </p:sp>
      <p:pic>
        <p:nvPicPr>
          <p:cNvPr id="6" name="Picture 5">
            <a:extLst>
              <a:ext uri="{FF2B5EF4-FFF2-40B4-BE49-F238E27FC236}">
                <a16:creationId xmlns:a16="http://schemas.microsoft.com/office/drawing/2014/main" id="{2E986E9E-C630-64FD-AB45-FBFAF8D150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23160" y="1938094"/>
            <a:ext cx="3127015" cy="3196808"/>
          </a:xfrm>
          <a:prstGeom prst="rect">
            <a:avLst/>
          </a:prstGeom>
          <a:noFill/>
          <a:ln>
            <a:noFill/>
          </a:ln>
        </p:spPr>
      </p:pic>
    </p:spTree>
    <p:extLst>
      <p:ext uri="{BB962C8B-B14F-4D97-AF65-F5344CB8AC3E}">
        <p14:creationId xmlns:p14="http://schemas.microsoft.com/office/powerpoint/2010/main" val="2307826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41AEF3E-D4C4-494B-8F17-822DB4678CFF}"/>
              </a:ext>
            </a:extLst>
          </p:cNvPr>
          <p:cNvGraphicFramePr>
            <a:graphicFrameLocks noGrp="1"/>
          </p:cNvGraphicFramePr>
          <p:nvPr>
            <p:extLst>
              <p:ext uri="{D42A27DB-BD31-4B8C-83A1-F6EECF244321}">
                <p14:modId xmlns:p14="http://schemas.microsoft.com/office/powerpoint/2010/main" val="895762440"/>
              </p:ext>
            </p:extLst>
          </p:nvPr>
        </p:nvGraphicFramePr>
        <p:xfrm>
          <a:off x="192912" y="500782"/>
          <a:ext cx="11806176" cy="6812280"/>
        </p:xfrm>
        <a:graphic>
          <a:graphicData uri="http://schemas.openxmlformats.org/drawingml/2006/table">
            <a:tbl>
              <a:tblPr firstRow="1" bandRow="1">
                <a:tableStyleId>{5C22544A-7EE6-4342-B048-85BDC9FD1C3A}</a:tableStyleId>
              </a:tblPr>
              <a:tblGrid>
                <a:gridCol w="3935392">
                  <a:extLst>
                    <a:ext uri="{9D8B030D-6E8A-4147-A177-3AD203B41FA5}">
                      <a16:colId xmlns:a16="http://schemas.microsoft.com/office/drawing/2014/main" val="2837274113"/>
                    </a:ext>
                  </a:extLst>
                </a:gridCol>
                <a:gridCol w="3935392">
                  <a:extLst>
                    <a:ext uri="{9D8B030D-6E8A-4147-A177-3AD203B41FA5}">
                      <a16:colId xmlns:a16="http://schemas.microsoft.com/office/drawing/2014/main" val="3838816154"/>
                    </a:ext>
                  </a:extLst>
                </a:gridCol>
                <a:gridCol w="3935392">
                  <a:extLst>
                    <a:ext uri="{9D8B030D-6E8A-4147-A177-3AD203B41FA5}">
                      <a16:colId xmlns:a16="http://schemas.microsoft.com/office/drawing/2014/main" val="4034982650"/>
                    </a:ext>
                  </a:extLst>
                </a:gridCol>
              </a:tblGrid>
              <a:tr h="684930">
                <a:tc>
                  <a:txBody>
                    <a:bodyPr/>
                    <a:lstStyle/>
                    <a:p>
                      <a:r>
                        <a:rPr lang="en-US" sz="1300"/>
                        <a:t>PHASE 1 – EXPLORE</a:t>
                      </a:r>
                    </a:p>
                    <a:p>
                      <a:r>
                        <a:rPr lang="en-US" sz="1300"/>
                        <a:t>Immersion in the text </a:t>
                      </a:r>
                    </a:p>
                  </a:txBody>
                  <a:tcPr>
                    <a:solidFill>
                      <a:schemeClr val="accent1">
                        <a:lumMod val="60000"/>
                        <a:lumOff val="40000"/>
                      </a:schemeClr>
                    </a:solidFill>
                  </a:tcPr>
                </a:tc>
                <a:tc>
                  <a:txBody>
                    <a:bodyPr/>
                    <a:lstStyle/>
                    <a:p>
                      <a:r>
                        <a:rPr lang="en-US" sz="1300"/>
                        <a:t>PHASE 2 – CONSTRUCT</a:t>
                      </a:r>
                    </a:p>
                    <a:p>
                      <a:r>
                        <a:rPr lang="en-US" sz="1300"/>
                        <a:t>Grammar and sentence structure</a:t>
                      </a:r>
                    </a:p>
                    <a:p>
                      <a:r>
                        <a:rPr lang="en-US" sz="1300"/>
                        <a:t>Short writing opportunities</a:t>
                      </a:r>
                    </a:p>
                  </a:txBody>
                  <a:tcPr>
                    <a:solidFill>
                      <a:schemeClr val="accent1">
                        <a:lumMod val="60000"/>
                        <a:lumOff val="40000"/>
                      </a:schemeClr>
                    </a:solidFill>
                  </a:tcPr>
                </a:tc>
                <a:tc>
                  <a:txBody>
                    <a:bodyPr/>
                    <a:lstStyle/>
                    <a:p>
                      <a:r>
                        <a:rPr lang="en-US" sz="1300"/>
                        <a:t>PHASE 3 – COMPOSE</a:t>
                      </a:r>
                    </a:p>
                    <a:p>
                      <a:r>
                        <a:rPr lang="en-US" sz="1300"/>
                        <a:t>Plan, write and edit a longer piece of narrative</a:t>
                      </a:r>
                    </a:p>
                  </a:txBody>
                  <a:tcPr>
                    <a:solidFill>
                      <a:schemeClr val="accent1">
                        <a:lumMod val="60000"/>
                        <a:lumOff val="40000"/>
                      </a:schemeClr>
                    </a:solidFill>
                  </a:tcPr>
                </a:tc>
                <a:extLst>
                  <a:ext uri="{0D108BD9-81ED-4DB2-BD59-A6C34878D82A}">
                    <a16:rowId xmlns:a16="http://schemas.microsoft.com/office/drawing/2014/main" val="3666403030"/>
                  </a:ext>
                </a:extLst>
              </a:tr>
              <a:tr h="2003237">
                <a:tc>
                  <a:txBody>
                    <a:bodyPr/>
                    <a:lstStyle/>
                    <a:p>
                      <a:r>
                        <a:rPr lang="en-US" sz="1300" b="1" u="sng" dirty="0"/>
                        <a:t>As a reader:</a:t>
                      </a:r>
                    </a:p>
                    <a:p>
                      <a:r>
                        <a:rPr lang="en-GB" sz="1300" b="0" i="0" kern="1200" dirty="0">
                          <a:solidFill>
                            <a:schemeClr val="dk1"/>
                          </a:solidFill>
                          <a:effectLst/>
                          <a:latin typeface="+mn-lt"/>
                          <a:ea typeface="+mn-ea"/>
                          <a:cs typeface="+mn-cs"/>
                        </a:rPr>
                        <a:t>I can make predictions using details stated and clues in the text </a:t>
                      </a:r>
                    </a:p>
                    <a:p>
                      <a:r>
                        <a:rPr lang="en-GB" sz="1300" b="0" i="0" kern="1200" dirty="0">
                          <a:solidFill>
                            <a:schemeClr val="dk1"/>
                          </a:solidFill>
                          <a:effectLst/>
                          <a:latin typeface="+mn-lt"/>
                          <a:ea typeface="+mn-ea"/>
                          <a:cs typeface="+mn-cs"/>
                        </a:rPr>
                        <a:t>I can retell familiar stories orally</a:t>
                      </a:r>
                    </a:p>
                    <a:p>
                      <a:r>
                        <a:rPr lang="en-GB" sz="1300" b="0" i="0" kern="1200" dirty="0">
                          <a:solidFill>
                            <a:schemeClr val="dk1"/>
                          </a:solidFill>
                          <a:effectLst/>
                          <a:latin typeface="+mn-lt"/>
                          <a:ea typeface="+mn-ea"/>
                          <a:cs typeface="+mn-cs"/>
                        </a:rPr>
                        <a:t>I can read for meaning, discussing my understanding of new words and phrases</a:t>
                      </a:r>
                    </a:p>
                    <a:p>
                      <a:r>
                        <a:rPr lang="en-GB" sz="1300" b="0" i="0" kern="1200" dirty="0">
                          <a:solidFill>
                            <a:schemeClr val="dk1"/>
                          </a:solidFill>
                          <a:effectLst/>
                          <a:latin typeface="+mn-lt"/>
                          <a:ea typeface="+mn-ea"/>
                          <a:cs typeface="+mn-cs"/>
                        </a:rPr>
                        <a:t>I can discuss the sequence of events in a text</a:t>
                      </a:r>
                    </a:p>
                    <a:p>
                      <a:r>
                        <a:rPr lang="en-GB" sz="1300" b="0" i="0" kern="1200" dirty="0">
                          <a:solidFill>
                            <a:schemeClr val="dk1"/>
                          </a:solidFill>
                          <a:effectLst/>
                          <a:latin typeface="+mn-lt"/>
                          <a:ea typeface="+mn-ea"/>
                          <a:cs typeface="+mn-cs"/>
                        </a:rPr>
                        <a:t>I can retrieve information from a text by looking for key words</a:t>
                      </a:r>
                    </a:p>
                    <a:p>
                      <a:r>
                        <a:rPr lang="en-GB" sz="1300" b="0" i="0" kern="1200" dirty="0">
                          <a:solidFill>
                            <a:schemeClr val="dk1"/>
                          </a:solidFill>
                          <a:effectLst/>
                          <a:latin typeface="+mn-lt"/>
                          <a:ea typeface="+mn-ea"/>
                          <a:cs typeface="+mn-cs"/>
                        </a:rPr>
                        <a:t>I can recognise features of a text type (persuasion)</a:t>
                      </a:r>
                    </a:p>
                    <a:p>
                      <a:r>
                        <a:rPr lang="en-GB" sz="1300" b="0" i="0" kern="1200" dirty="0">
                          <a:solidFill>
                            <a:schemeClr val="dk1"/>
                          </a:solidFill>
                          <a:effectLst/>
                          <a:latin typeface="+mn-lt"/>
                          <a:ea typeface="+mn-ea"/>
                          <a:cs typeface="+mn-cs"/>
                        </a:rPr>
                        <a:t>I can read texts that are structured in different ways</a:t>
                      </a:r>
                    </a:p>
                    <a:p>
                      <a:r>
                        <a:rPr lang="en-GB" sz="1300" b="0" i="0" kern="1200" dirty="0">
                          <a:solidFill>
                            <a:schemeClr val="dk1"/>
                          </a:solidFill>
                          <a:effectLst/>
                          <a:latin typeface="+mn-lt"/>
                          <a:ea typeface="+mn-ea"/>
                          <a:cs typeface="+mn-cs"/>
                        </a:rPr>
                        <a:t>I can make simple links across different texts</a:t>
                      </a:r>
                      <a:endParaRPr lang="en-US" sz="1300" dirty="0"/>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u="sng" dirty="0"/>
                        <a:t>As a writer: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use CLs, FS, question marks, exclamation marks and commas in lists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know how to write irregular plural nouns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identify and use prepositions of time and place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join sentences with the coordinating conjunctions and, but, so, or, yet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0" u="none" dirty="0"/>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u="sng" dirty="0"/>
                        <a:t>As a writer: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use CLs, FS, question marks, exclamation marks and commas in lists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know how to write irregular plural nouns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identify and use prepositions of time and place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join sentences with the coordinating conjunctions and, but, so, or, yet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1" u="sng" dirty="0"/>
                    </a:p>
                  </a:txBody>
                  <a:tcPr>
                    <a:solidFill>
                      <a:schemeClr val="accent5">
                        <a:lumMod val="20000"/>
                        <a:lumOff val="80000"/>
                      </a:schemeClr>
                    </a:solidFill>
                  </a:tcPr>
                </a:tc>
                <a:extLst>
                  <a:ext uri="{0D108BD9-81ED-4DB2-BD59-A6C34878D82A}">
                    <a16:rowId xmlns:a16="http://schemas.microsoft.com/office/drawing/2014/main" val="2699026580"/>
                  </a:ext>
                </a:extLst>
              </a:tr>
              <a:tr h="3535124">
                <a:tc>
                  <a:txBody>
                    <a:bodyPr/>
                    <a:lstStyle/>
                    <a:p>
                      <a:pPr marL="0" marR="0" lvl="0" indent="0" algn="l" defTabSz="914420" rtl="0" eaLnBrk="1" fontAlgn="auto" latinLnBrk="0" hangingPunct="1">
                        <a:lnSpc>
                          <a:spcPct val="100000"/>
                        </a:lnSpc>
                        <a:spcBef>
                          <a:spcPts val="0"/>
                        </a:spcBef>
                        <a:spcAft>
                          <a:spcPts val="0"/>
                        </a:spcAft>
                        <a:buClrTx/>
                        <a:buSzTx/>
                        <a:buFontTx/>
                        <a:buNone/>
                        <a:tabLst/>
                        <a:defRPr/>
                      </a:pPr>
                      <a:r>
                        <a:rPr lang="en-US" sz="1300" b="1" u="sng" dirty="0"/>
                        <a:t>As an orator:</a:t>
                      </a:r>
                    </a:p>
                    <a:p>
                      <a:pPr rtl="0" fontAlgn="base"/>
                      <a:r>
                        <a:rPr lang="en-GB" sz="1300" b="0" i="0" kern="1200" dirty="0">
                          <a:solidFill>
                            <a:schemeClr val="dk1"/>
                          </a:solidFill>
                          <a:effectLst/>
                          <a:latin typeface="+mn-lt"/>
                          <a:ea typeface="+mn-ea"/>
                          <a:cs typeface="+mn-cs"/>
                        </a:rPr>
                        <a:t>I can listen to, discuss and express my views about a range of texts</a:t>
                      </a:r>
                    </a:p>
                    <a:p>
                      <a:pPr rtl="0" fontAlgn="base"/>
                      <a:r>
                        <a:rPr lang="en-GB" sz="1300" b="0" i="0" kern="1200" dirty="0">
                          <a:solidFill>
                            <a:schemeClr val="dk1"/>
                          </a:solidFill>
                          <a:effectLst/>
                          <a:latin typeface="+mn-lt"/>
                          <a:ea typeface="+mn-ea"/>
                          <a:cs typeface="+mn-cs"/>
                        </a:rPr>
                        <a:t>I can discuss my ideas about a text with a partner</a:t>
                      </a:r>
                    </a:p>
                    <a:p>
                      <a:pPr rtl="0" fontAlgn="base"/>
                      <a:r>
                        <a:rPr lang="en-GB" sz="1300" b="0" i="0" kern="1200" dirty="0">
                          <a:solidFill>
                            <a:schemeClr val="dk1"/>
                          </a:solidFill>
                          <a:effectLst/>
                          <a:latin typeface="+mn-lt"/>
                          <a:ea typeface="+mn-ea"/>
                          <a:cs typeface="+mn-cs"/>
                        </a:rPr>
                        <a:t>I can follow the discussion guidelines</a:t>
                      </a:r>
                    </a:p>
                    <a:p>
                      <a:pPr rtl="0" fontAlgn="base"/>
                      <a:r>
                        <a:rPr lang="en-GB" sz="1300" b="0" i="0" kern="1200" dirty="0">
                          <a:solidFill>
                            <a:schemeClr val="dk1"/>
                          </a:solidFill>
                          <a:effectLst/>
                          <a:latin typeface="+mn-lt"/>
                          <a:ea typeface="+mn-ea"/>
                          <a:cs typeface="+mn-cs"/>
                        </a:rPr>
                        <a:t>I can orally form simple persuasive sentences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u="sng" dirty="0"/>
                        <a:t>As a writer:</a:t>
                      </a:r>
                    </a:p>
                    <a:p>
                      <a:r>
                        <a:rPr lang="en-US" sz="1300" dirty="0"/>
                        <a:t>I can collect ambitious vocabulary from reading and say why a word is effective</a:t>
                      </a:r>
                    </a:p>
                    <a:p>
                      <a:r>
                        <a:rPr lang="en-US" sz="1300" dirty="0"/>
                        <a:t>I can collect examples of simple persuasive language</a:t>
                      </a:r>
                    </a:p>
                  </a:txBody>
                  <a:tcPr>
                    <a:solidFill>
                      <a:schemeClr val="accent5">
                        <a:lumMod val="20000"/>
                        <a:lumOff val="80000"/>
                      </a:schemeClr>
                    </a:solidFill>
                  </a:tcPr>
                </a:tc>
                <a:tc>
                  <a:txBody>
                    <a:bodyPr/>
                    <a:lstStyle/>
                    <a:p>
                      <a:r>
                        <a:rPr lang="en-US" sz="1300" b="1" u="sng" dirty="0"/>
                        <a:t>As an orator:</a:t>
                      </a:r>
                    </a:p>
                    <a:p>
                      <a:r>
                        <a:rPr lang="en-US" sz="1300" b="0" u="none" dirty="0"/>
                        <a:t>I can orally form simple persuasive sentences</a:t>
                      </a:r>
                    </a:p>
                    <a:p>
                      <a:r>
                        <a:rPr lang="en-US" sz="1300" b="0" u="none" dirty="0"/>
                        <a:t>I can begin to talk at length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u="sng" dirty="0"/>
                        <a:t>As a writer: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combine simple and compound sentences to write paragraphs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use a variety of conjunctions in different places to create cohesion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use the features of different text types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0" u="none" dirty="0"/>
                    </a:p>
                    <a:p>
                      <a:pPr algn="ctr"/>
                      <a:r>
                        <a:rPr lang="en-US" sz="1300" b="1" u="sng" dirty="0"/>
                        <a:t>SHORT WRITING OPPORTUNITIES</a:t>
                      </a:r>
                    </a:p>
                    <a:p>
                      <a:pPr marL="285750" indent="-285750" algn="ctr">
                        <a:buFont typeface="Wingdings" pitchFamily="2" charset="2"/>
                        <a:buChar char="ü"/>
                      </a:pPr>
                      <a:r>
                        <a:rPr lang="en-US" sz="1300" b="0" u="none" dirty="0"/>
                        <a:t>Diary entry in role as one of the crayons</a:t>
                      </a:r>
                    </a:p>
                    <a:p>
                      <a:pPr marL="285750" indent="-285750" algn="ctr">
                        <a:buFont typeface="Wingdings" pitchFamily="2" charset="2"/>
                        <a:buChar char="ü"/>
                      </a:pPr>
                      <a:r>
                        <a:rPr lang="en-US" sz="1300" b="0" u="none" dirty="0"/>
                        <a:t>Short persuasive paragraph, using the features of persuasion</a:t>
                      </a:r>
                    </a:p>
                  </a:txBody>
                  <a:tcPr>
                    <a:solidFill>
                      <a:schemeClr val="accent5">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1" u="sng" dirty="0"/>
                        <a:t>As an orator: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0" kern="1200" dirty="0">
                          <a:solidFill>
                            <a:schemeClr val="dk1"/>
                          </a:solidFill>
                          <a:effectLst/>
                          <a:latin typeface="+mn-lt"/>
                          <a:ea typeface="+mn-ea"/>
                          <a:cs typeface="+mn-cs"/>
                        </a:rPr>
                        <a:t>I can orally form a persuasive argument of several fluent sentences</a:t>
                      </a:r>
                    </a:p>
                    <a:p>
                      <a:r>
                        <a:rPr lang="en-US" sz="1300" dirty="0"/>
                        <a:t>I can say a series of simple sentences fluently</a:t>
                      </a:r>
                    </a:p>
                    <a:p>
                      <a:r>
                        <a:rPr lang="en-US" sz="1300" dirty="0"/>
                        <a:t>I can discuss my ideas for writing with a partner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u="sng" dirty="0"/>
                        <a:t>As a writer: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use a simple planning format to record my ideas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structure text into a simple introduction, middle section and conclusion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write an introduction that has a hook to engage the reader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write a conclusion with extra information for the reader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express my viewpoint as an opinion or attitude</a:t>
                      </a:r>
                    </a:p>
                    <a:p>
                      <a:r>
                        <a:rPr lang="en-US" sz="1300" dirty="0"/>
                        <a:t>I can use a simple checklist to edit my work</a:t>
                      </a:r>
                    </a:p>
                    <a:p>
                      <a:endParaRPr lang="en-US" sz="1300" dirty="0"/>
                    </a:p>
                    <a:p>
                      <a:pPr algn="ctr"/>
                      <a:r>
                        <a:rPr lang="en-US" sz="1300" b="1" u="sng" dirty="0"/>
                        <a:t>OUTCOME</a:t>
                      </a:r>
                    </a:p>
                    <a:p>
                      <a:pPr marL="285750" indent="-285750" algn="ctr">
                        <a:buFont typeface="Wingdings" pitchFamily="2" charset="2"/>
                        <a:buChar char="ü"/>
                      </a:pPr>
                      <a:r>
                        <a:rPr lang="en-US" sz="1300" b="0" u="none" dirty="0"/>
                        <a:t>A persuasive letter about the crayons quitting</a:t>
                      </a:r>
                    </a:p>
                  </a:txBody>
                  <a:tcPr>
                    <a:solidFill>
                      <a:schemeClr val="accent5">
                        <a:lumMod val="20000"/>
                        <a:lumOff val="80000"/>
                      </a:schemeClr>
                    </a:solidFill>
                  </a:tcPr>
                </a:tc>
                <a:extLst>
                  <a:ext uri="{0D108BD9-81ED-4DB2-BD59-A6C34878D82A}">
                    <a16:rowId xmlns:a16="http://schemas.microsoft.com/office/drawing/2014/main" val="4282356528"/>
                  </a:ext>
                </a:extLst>
              </a:tr>
            </a:tbl>
          </a:graphicData>
        </a:graphic>
      </p:graphicFrame>
      <p:sp>
        <p:nvSpPr>
          <p:cNvPr id="3" name="TextBox 2">
            <a:extLst>
              <a:ext uri="{FF2B5EF4-FFF2-40B4-BE49-F238E27FC236}">
                <a16:creationId xmlns:a16="http://schemas.microsoft.com/office/drawing/2014/main" id="{F726D3F9-959E-924F-936C-522F69A823EC}"/>
              </a:ext>
            </a:extLst>
          </p:cNvPr>
          <p:cNvSpPr txBox="1"/>
          <p:nvPr/>
        </p:nvSpPr>
        <p:spPr>
          <a:xfrm>
            <a:off x="613458" y="27980"/>
            <a:ext cx="11100121" cy="4770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ENGLISH OBJECTIVES – Y2 </a:t>
            </a:r>
            <a:r>
              <a:rPr lang="en-US" sz="2500" dirty="0">
                <a:solidFill>
                  <a:prstClr val="black"/>
                </a:solidFill>
                <a:latin typeface="Calibri" panose="020F0502020204030204"/>
              </a:rPr>
              <a:t>SPRING </a:t>
            </a: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WRITING TO </a:t>
            </a:r>
            <a:r>
              <a:rPr lang="en-US" sz="2500" dirty="0">
                <a:solidFill>
                  <a:prstClr val="black"/>
                </a:solidFill>
                <a:latin typeface="Calibri" panose="020F0502020204030204"/>
              </a:rPr>
              <a:t>PERSUADE LETTER</a:t>
            </a:r>
            <a:endPar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9751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0ABBC3-A21E-EA42-810E-814015EF455C}"/>
              </a:ext>
            </a:extLst>
          </p:cNvPr>
          <p:cNvSpPr txBox="1"/>
          <p:nvPr/>
        </p:nvSpPr>
        <p:spPr>
          <a:xfrm>
            <a:off x="828675" y="371475"/>
            <a:ext cx="1058703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i="1" u="sng" dirty="0">
                <a:solidFill>
                  <a:prstClr val="black"/>
                </a:solidFill>
                <a:latin typeface="Arial" panose="020B0604020202020204" pitchFamily="34" charset="0"/>
                <a:cs typeface="Arial" panose="020B0604020202020204" pitchFamily="34" charset="0"/>
              </a:rPr>
              <a:t>Y3 writing to inform o</a:t>
            </a:r>
            <a:r>
              <a:rPr kumimoji="0" lang="en-US" sz="3000" b="1" i="1" u="sng"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utcome</a:t>
            </a:r>
            <a:r>
              <a:rPr kumimoji="0" lang="en-US" sz="3000" b="1"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Information text (graphic novel)</a:t>
            </a:r>
          </a:p>
        </p:txBody>
      </p:sp>
      <p:sp>
        <p:nvSpPr>
          <p:cNvPr id="3" name="Rectangle 2">
            <a:extLst>
              <a:ext uri="{FF2B5EF4-FFF2-40B4-BE49-F238E27FC236}">
                <a16:creationId xmlns:a16="http://schemas.microsoft.com/office/drawing/2014/main" id="{AD32526B-E73D-584B-AAC0-475AC9F28FC4}"/>
              </a:ext>
            </a:extLst>
          </p:cNvPr>
          <p:cNvSpPr>
            <a:spLocks noChangeArrowheads="1"/>
          </p:cNvSpPr>
          <p:nvPr/>
        </p:nvSpPr>
        <p:spPr bwMode="auto">
          <a:xfrm>
            <a:off x="6929438" y="2047993"/>
            <a:ext cx="353541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7AA4104-4436-FD49-8098-94A75671128C}"/>
              </a:ext>
            </a:extLst>
          </p:cNvPr>
          <p:cNvSpPr txBox="1"/>
          <p:nvPr/>
        </p:nvSpPr>
        <p:spPr>
          <a:xfrm>
            <a:off x="1571625" y="3157538"/>
            <a:ext cx="4243388"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Core Text – A Day in the Life</a:t>
            </a:r>
          </a:p>
        </p:txBody>
      </p:sp>
      <p:pic>
        <p:nvPicPr>
          <p:cNvPr id="7" name="Picture 6">
            <a:extLst>
              <a:ext uri="{FF2B5EF4-FFF2-40B4-BE49-F238E27FC236}">
                <a16:creationId xmlns:a16="http://schemas.microsoft.com/office/drawing/2014/main" id="{7C124891-F1C4-0294-90D1-C76657CCB9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17713" y="1897305"/>
            <a:ext cx="3102662" cy="3897337"/>
          </a:xfrm>
          <a:prstGeom prst="rect">
            <a:avLst/>
          </a:prstGeom>
          <a:noFill/>
          <a:ln>
            <a:noFill/>
          </a:ln>
        </p:spPr>
      </p:pic>
    </p:spTree>
    <p:extLst>
      <p:ext uri="{BB962C8B-B14F-4D97-AF65-F5344CB8AC3E}">
        <p14:creationId xmlns:p14="http://schemas.microsoft.com/office/powerpoint/2010/main" val="3088289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FFC163-3811-5340-886B-4714DC9AA2BB}"/>
              </a:ext>
            </a:extLst>
          </p:cNvPr>
          <p:cNvGraphicFramePr>
            <a:graphicFrameLocks noGrp="1"/>
          </p:cNvGraphicFramePr>
          <p:nvPr>
            <p:extLst>
              <p:ext uri="{D42A27DB-BD31-4B8C-83A1-F6EECF244321}">
                <p14:modId xmlns:p14="http://schemas.microsoft.com/office/powerpoint/2010/main" val="2736915807"/>
              </p:ext>
            </p:extLst>
          </p:nvPr>
        </p:nvGraphicFramePr>
        <p:xfrm>
          <a:off x="391886" y="719666"/>
          <a:ext cx="11424063" cy="4668520"/>
        </p:xfrm>
        <a:graphic>
          <a:graphicData uri="http://schemas.openxmlformats.org/drawingml/2006/table">
            <a:tbl>
              <a:tblPr firstRow="1" bandRow="1">
                <a:tableStyleId>{5940675A-B579-460E-94D1-54222C63F5DA}</a:tableStyleId>
              </a:tblPr>
              <a:tblGrid>
                <a:gridCol w="3808021">
                  <a:extLst>
                    <a:ext uri="{9D8B030D-6E8A-4147-A177-3AD203B41FA5}">
                      <a16:colId xmlns:a16="http://schemas.microsoft.com/office/drawing/2014/main" val="4129996108"/>
                    </a:ext>
                  </a:extLst>
                </a:gridCol>
                <a:gridCol w="3808021">
                  <a:extLst>
                    <a:ext uri="{9D8B030D-6E8A-4147-A177-3AD203B41FA5}">
                      <a16:colId xmlns:a16="http://schemas.microsoft.com/office/drawing/2014/main" val="1231770196"/>
                    </a:ext>
                  </a:extLst>
                </a:gridCol>
                <a:gridCol w="3808021">
                  <a:extLst>
                    <a:ext uri="{9D8B030D-6E8A-4147-A177-3AD203B41FA5}">
                      <a16:colId xmlns:a16="http://schemas.microsoft.com/office/drawing/2014/main" val="4261554858"/>
                    </a:ext>
                  </a:extLst>
                </a:gridCol>
              </a:tblGrid>
              <a:tr h="370840">
                <a:tc gridSpan="3">
                  <a:txBody>
                    <a:bodyPr/>
                    <a:lstStyle/>
                    <a:p>
                      <a:pPr algn="ctr"/>
                      <a:r>
                        <a:rPr lang="en-US" dirty="0"/>
                        <a:t>RETRIEVAL Y3 WRITING TO INFORM</a:t>
                      </a:r>
                    </a:p>
                  </a:txBody>
                  <a:tcPr>
                    <a:solidFill>
                      <a:schemeClr val="accent4">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2890407"/>
                  </a:ext>
                </a:extLst>
              </a:tr>
              <a:tr h="370840">
                <a:tc>
                  <a:txBody>
                    <a:bodyPr/>
                    <a:lstStyle/>
                    <a:p>
                      <a:r>
                        <a:rPr lang="en-US" sz="1300"/>
                        <a:t>PHASE ONE - EXPLORE</a:t>
                      </a:r>
                    </a:p>
                    <a:p>
                      <a:r>
                        <a:rPr lang="en-US" sz="1300"/>
                        <a:t>Immersion in the text</a:t>
                      </a:r>
                    </a:p>
                  </a:txBody>
                  <a:tcPr>
                    <a:solidFill>
                      <a:schemeClr val="accent4">
                        <a:lumMod val="40000"/>
                        <a:lumOff val="60000"/>
                      </a:schemeClr>
                    </a:solidFill>
                  </a:tcPr>
                </a:tc>
                <a:tc>
                  <a:txBody>
                    <a:bodyPr/>
                    <a:lstStyle/>
                    <a:p>
                      <a:r>
                        <a:rPr lang="en-US" sz="1300"/>
                        <a:t>PHASE TWO - CONSTRUCT</a:t>
                      </a:r>
                    </a:p>
                    <a:p>
                      <a:r>
                        <a:rPr lang="en-US" sz="1300"/>
                        <a:t>Grammar and sentence structure</a:t>
                      </a:r>
                    </a:p>
                    <a:p>
                      <a:r>
                        <a:rPr lang="en-US" sz="1300"/>
                        <a:t>Short writing opportunities</a:t>
                      </a:r>
                    </a:p>
                  </a:txBody>
                  <a:tcPr>
                    <a:solidFill>
                      <a:schemeClr val="accent4">
                        <a:lumMod val="40000"/>
                        <a:lumOff val="60000"/>
                      </a:schemeClr>
                    </a:solidFill>
                  </a:tcPr>
                </a:tc>
                <a:tc>
                  <a:txBody>
                    <a:bodyPr/>
                    <a:lstStyle/>
                    <a:p>
                      <a:r>
                        <a:rPr lang="en-US" sz="1300"/>
                        <a:t>PHASE  THREE – COMPOSE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Plan, write and edit a longer piece of narrative</a:t>
                      </a:r>
                    </a:p>
                  </a:txBody>
                  <a:tcPr>
                    <a:solidFill>
                      <a:schemeClr val="accent4">
                        <a:lumMod val="40000"/>
                        <a:lumOff val="60000"/>
                      </a:schemeClr>
                    </a:solidFill>
                  </a:tcPr>
                </a:tc>
                <a:extLst>
                  <a:ext uri="{0D108BD9-81ED-4DB2-BD59-A6C34878D82A}">
                    <a16:rowId xmlns:a16="http://schemas.microsoft.com/office/drawing/2014/main" val="3909116621"/>
                  </a:ext>
                </a:extLst>
              </a:tr>
              <a:tr h="370840">
                <a:tc>
                  <a:txBody>
                    <a:bodyPr/>
                    <a:lstStyle/>
                    <a:p>
                      <a:endParaRPr lang="en-US" sz="1500" dirty="0"/>
                    </a:p>
                    <a:p>
                      <a:r>
                        <a:rPr lang="en-US" sz="1500" dirty="0"/>
                        <a:t>I can use apostrophes for contraction</a:t>
                      </a:r>
                    </a:p>
                    <a:p>
                      <a:endParaRPr lang="en-US" sz="1500" dirty="0"/>
                    </a:p>
                    <a:p>
                      <a:r>
                        <a:rPr lang="en-US" sz="1500" dirty="0"/>
                        <a:t>I can identify the subject, verb and object in a sentence</a:t>
                      </a:r>
                    </a:p>
                    <a:p>
                      <a:endParaRPr lang="en-US" sz="1500" dirty="0"/>
                    </a:p>
                    <a:p>
                      <a:r>
                        <a:rPr lang="en-US" sz="1500" dirty="0"/>
                        <a:t>I can identify and write sentences containing coordinating conjunctions</a:t>
                      </a:r>
                    </a:p>
                    <a:p>
                      <a:endParaRPr lang="en-US" sz="1500" dirty="0"/>
                    </a:p>
                    <a:p>
                      <a:r>
                        <a:rPr lang="en-US" sz="1500" dirty="0"/>
                        <a:t>I can punctuate sentences with capital letters, full stops, question marks and exclamation marks</a:t>
                      </a:r>
                    </a:p>
                    <a:p>
                      <a:endParaRPr lang="en-US" sz="1500" dirty="0"/>
                    </a:p>
                  </a:txBody>
                  <a:tcPr>
                    <a:solidFill>
                      <a:schemeClr val="accent4">
                        <a:lumMod val="20000"/>
                        <a:lumOff val="80000"/>
                      </a:schemeClr>
                    </a:solidFill>
                  </a:tcPr>
                </a:tc>
                <a:tc>
                  <a:txBody>
                    <a:bodyPr/>
                    <a:lstStyle/>
                    <a:p>
                      <a:endParaRPr lang="en-US" sz="1500" dirty="0"/>
                    </a:p>
                    <a:p>
                      <a:r>
                        <a:rPr lang="en-US" sz="1500" dirty="0"/>
                        <a:t>I can use commas in lists</a:t>
                      </a:r>
                    </a:p>
                    <a:p>
                      <a:endParaRPr lang="en-US" sz="1500" dirty="0"/>
                    </a:p>
                    <a:p>
                      <a:r>
                        <a:rPr lang="en-US" sz="1500" dirty="0"/>
                        <a:t>I can write fronted adverbials</a:t>
                      </a:r>
                    </a:p>
                    <a:p>
                      <a:endParaRPr lang="en-US" sz="1500" dirty="0"/>
                    </a:p>
                    <a:p>
                      <a:endParaRPr lang="en-US" sz="1500" dirty="0"/>
                    </a:p>
                    <a:p>
                      <a:r>
                        <a:rPr lang="en-US" sz="1500" dirty="0"/>
                        <a:t>I can write an expanded noun phrase</a:t>
                      </a:r>
                    </a:p>
                    <a:p>
                      <a:endParaRPr lang="en-US" sz="1500" dirty="0"/>
                    </a:p>
                    <a:p>
                      <a:endParaRPr lang="en-US" sz="1500" dirty="0"/>
                    </a:p>
                    <a:p>
                      <a:r>
                        <a:rPr lang="en-US" sz="1500" dirty="0"/>
                        <a:t>I can identify and use prepositions</a:t>
                      </a:r>
                    </a:p>
                    <a:p>
                      <a:endParaRPr lang="en-US" sz="1500" dirty="0"/>
                    </a:p>
                  </a:txBody>
                  <a:tcPr>
                    <a:solidFill>
                      <a:schemeClr val="accent4">
                        <a:lumMod val="20000"/>
                        <a:lumOff val="80000"/>
                      </a:schemeClr>
                    </a:solidFill>
                  </a:tcPr>
                </a:tc>
                <a:tc>
                  <a:txBody>
                    <a:bodyPr/>
                    <a:lstStyle/>
                    <a:p>
                      <a:endParaRPr lang="en-US" sz="1500" dirty="0"/>
                    </a:p>
                    <a:p>
                      <a:r>
                        <a:rPr lang="en-US" sz="1500" dirty="0"/>
                        <a:t>I can write in the simple present and simple past tense</a:t>
                      </a:r>
                    </a:p>
                    <a:p>
                      <a:endParaRPr lang="en-US" sz="1500" dirty="0"/>
                    </a:p>
                    <a:p>
                      <a:r>
                        <a:rPr lang="en-US" sz="1500" dirty="0"/>
                        <a:t>I can recall the features of an information text</a:t>
                      </a:r>
                    </a:p>
                    <a:p>
                      <a:endParaRPr lang="en-US" sz="15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I can punctuate sentences with capital letters, full stops, question marks, exclamation marks and commas</a:t>
                      </a:r>
                    </a:p>
                    <a:p>
                      <a:endParaRPr lang="en-US" sz="1500" dirty="0"/>
                    </a:p>
                  </a:txBody>
                  <a:tcPr>
                    <a:solidFill>
                      <a:schemeClr val="accent4">
                        <a:lumMod val="20000"/>
                        <a:lumOff val="80000"/>
                      </a:schemeClr>
                    </a:solidFill>
                  </a:tcPr>
                </a:tc>
                <a:extLst>
                  <a:ext uri="{0D108BD9-81ED-4DB2-BD59-A6C34878D82A}">
                    <a16:rowId xmlns:a16="http://schemas.microsoft.com/office/drawing/2014/main" val="4076663390"/>
                  </a:ext>
                </a:extLst>
              </a:tr>
              <a:tr h="370840">
                <a:tc gridSpan="3">
                  <a:txBody>
                    <a:bodyPr/>
                    <a:lstStyle/>
                    <a:p>
                      <a:r>
                        <a:rPr lang="en-US" sz="1500" dirty="0"/>
                        <a:t>Each of these objectives revises a concept from Y1/Y2  or Autumn Y3 that will be built upon in each of these phases and retrieval practice should take place before the related objective is covered in Y3. </a:t>
                      </a:r>
                    </a:p>
                  </a:txBody>
                  <a:tcPr>
                    <a:solidFill>
                      <a:schemeClr val="accent4">
                        <a:lumMod val="20000"/>
                        <a:lumOff val="80000"/>
                      </a:schemeClr>
                    </a:solidFill>
                  </a:tcPr>
                </a:tc>
                <a:tc hMerge="1">
                  <a:txBody>
                    <a:bodyPr/>
                    <a:lstStyle/>
                    <a:p>
                      <a:endParaRPr lang="en-US" sz="1500"/>
                    </a:p>
                  </a:txBody>
                  <a:tcPr>
                    <a:solidFill>
                      <a:schemeClr val="accent4">
                        <a:lumMod val="20000"/>
                        <a:lumOff val="80000"/>
                      </a:schemeClr>
                    </a:solidFill>
                  </a:tcPr>
                </a:tc>
                <a:tc hMerge="1">
                  <a:txBody>
                    <a:bodyPr/>
                    <a:lstStyle/>
                    <a:p>
                      <a:endParaRPr lang="en-US" sz="1500"/>
                    </a:p>
                  </a:txBody>
                  <a:tcPr>
                    <a:solidFill>
                      <a:schemeClr val="accent4">
                        <a:lumMod val="20000"/>
                        <a:lumOff val="80000"/>
                      </a:schemeClr>
                    </a:solidFill>
                  </a:tcPr>
                </a:tc>
                <a:extLst>
                  <a:ext uri="{0D108BD9-81ED-4DB2-BD59-A6C34878D82A}">
                    <a16:rowId xmlns:a16="http://schemas.microsoft.com/office/drawing/2014/main" val="1260266882"/>
                  </a:ext>
                </a:extLst>
              </a:tr>
            </a:tbl>
          </a:graphicData>
        </a:graphic>
      </p:graphicFrame>
    </p:spTree>
    <p:extLst>
      <p:ext uri="{BB962C8B-B14F-4D97-AF65-F5344CB8AC3E}">
        <p14:creationId xmlns:p14="http://schemas.microsoft.com/office/powerpoint/2010/main" val="3353512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41AEF3E-D4C4-494B-8F17-822DB4678CFF}"/>
              </a:ext>
            </a:extLst>
          </p:cNvPr>
          <p:cNvGraphicFramePr>
            <a:graphicFrameLocks noGrp="1"/>
          </p:cNvGraphicFramePr>
          <p:nvPr>
            <p:extLst>
              <p:ext uri="{D42A27DB-BD31-4B8C-83A1-F6EECF244321}">
                <p14:modId xmlns:p14="http://schemas.microsoft.com/office/powerpoint/2010/main" val="3714940343"/>
              </p:ext>
            </p:extLst>
          </p:nvPr>
        </p:nvGraphicFramePr>
        <p:xfrm>
          <a:off x="347134" y="505034"/>
          <a:ext cx="11497731" cy="6042660"/>
        </p:xfrm>
        <a:graphic>
          <a:graphicData uri="http://schemas.openxmlformats.org/drawingml/2006/table">
            <a:tbl>
              <a:tblPr firstRow="1" bandRow="1">
                <a:tableStyleId>{5C22544A-7EE6-4342-B048-85BDC9FD1C3A}</a:tableStyleId>
              </a:tblPr>
              <a:tblGrid>
                <a:gridCol w="3832577">
                  <a:extLst>
                    <a:ext uri="{9D8B030D-6E8A-4147-A177-3AD203B41FA5}">
                      <a16:colId xmlns:a16="http://schemas.microsoft.com/office/drawing/2014/main" val="2837274113"/>
                    </a:ext>
                  </a:extLst>
                </a:gridCol>
                <a:gridCol w="3832577">
                  <a:extLst>
                    <a:ext uri="{9D8B030D-6E8A-4147-A177-3AD203B41FA5}">
                      <a16:colId xmlns:a16="http://schemas.microsoft.com/office/drawing/2014/main" val="3838816154"/>
                    </a:ext>
                  </a:extLst>
                </a:gridCol>
                <a:gridCol w="3832577">
                  <a:extLst>
                    <a:ext uri="{9D8B030D-6E8A-4147-A177-3AD203B41FA5}">
                      <a16:colId xmlns:a16="http://schemas.microsoft.com/office/drawing/2014/main" val="4034982650"/>
                    </a:ext>
                  </a:extLst>
                </a:gridCol>
              </a:tblGrid>
              <a:tr h="708660">
                <a:tc>
                  <a:txBody>
                    <a:bodyPr/>
                    <a:lstStyle/>
                    <a:p>
                      <a:r>
                        <a:rPr lang="en-US" sz="1300"/>
                        <a:t>PHASE 1 – EXPLORE</a:t>
                      </a:r>
                    </a:p>
                    <a:p>
                      <a:r>
                        <a:rPr lang="en-US" sz="1300"/>
                        <a:t>Immersion in the text </a:t>
                      </a:r>
                    </a:p>
                  </a:txBody>
                  <a:tcPr>
                    <a:solidFill>
                      <a:schemeClr val="accent1">
                        <a:lumMod val="60000"/>
                        <a:lumOff val="40000"/>
                      </a:schemeClr>
                    </a:solidFill>
                  </a:tcPr>
                </a:tc>
                <a:tc>
                  <a:txBody>
                    <a:bodyPr/>
                    <a:lstStyle/>
                    <a:p>
                      <a:r>
                        <a:rPr lang="en-US" sz="1300"/>
                        <a:t>PHASE 2 – CONSTRUCT</a:t>
                      </a:r>
                    </a:p>
                    <a:p>
                      <a:r>
                        <a:rPr lang="en-US" sz="1300"/>
                        <a:t>Grammar and sentence structure</a:t>
                      </a:r>
                    </a:p>
                    <a:p>
                      <a:r>
                        <a:rPr lang="en-US" sz="1300"/>
                        <a:t>Short writing opportunities</a:t>
                      </a:r>
                    </a:p>
                  </a:txBody>
                  <a:tcPr>
                    <a:solidFill>
                      <a:schemeClr val="accent1">
                        <a:lumMod val="60000"/>
                        <a:lumOff val="40000"/>
                      </a:schemeClr>
                    </a:solidFill>
                  </a:tcPr>
                </a:tc>
                <a:tc>
                  <a:txBody>
                    <a:bodyPr/>
                    <a:lstStyle/>
                    <a:p>
                      <a:r>
                        <a:rPr lang="en-US" sz="1300"/>
                        <a:t>PHASE 3 – COMPOSE</a:t>
                      </a:r>
                    </a:p>
                    <a:p>
                      <a:r>
                        <a:rPr lang="en-US" sz="1300"/>
                        <a:t>Plan, write and edit a longer piece of narrative</a:t>
                      </a:r>
                    </a:p>
                  </a:txBody>
                  <a:tcPr>
                    <a:solidFill>
                      <a:schemeClr val="accent1">
                        <a:lumMod val="60000"/>
                        <a:lumOff val="40000"/>
                      </a:schemeClr>
                    </a:solidFill>
                  </a:tcPr>
                </a:tc>
                <a:extLst>
                  <a:ext uri="{0D108BD9-81ED-4DB2-BD59-A6C34878D82A}">
                    <a16:rowId xmlns:a16="http://schemas.microsoft.com/office/drawing/2014/main" val="3666403030"/>
                  </a:ext>
                </a:extLst>
              </a:tr>
              <a:tr h="1500328">
                <a:tc>
                  <a:txBody>
                    <a:bodyPr/>
                    <a:lstStyle/>
                    <a:p>
                      <a:r>
                        <a:rPr lang="en-US" sz="1300" b="1" u="sng" dirty="0"/>
                        <a:t>As a reader:</a:t>
                      </a:r>
                    </a:p>
                    <a:p>
                      <a:r>
                        <a:rPr lang="en-GB" sz="1300" b="0" i="0" kern="1200" dirty="0">
                          <a:solidFill>
                            <a:schemeClr val="dk1"/>
                          </a:solidFill>
                          <a:effectLst/>
                          <a:latin typeface="+mn-lt"/>
                          <a:ea typeface="+mn-ea"/>
                          <a:cs typeface="+mn-cs"/>
                        </a:rPr>
                        <a:t>I can retrieve information from a text</a:t>
                      </a:r>
                    </a:p>
                    <a:p>
                      <a:r>
                        <a:rPr lang="en-GB" sz="1300" b="0" i="0" kern="1200" dirty="0">
                          <a:solidFill>
                            <a:schemeClr val="dk1"/>
                          </a:solidFill>
                          <a:effectLst/>
                          <a:latin typeface="+mn-lt"/>
                          <a:ea typeface="+mn-ea"/>
                          <a:cs typeface="+mn-cs"/>
                        </a:rPr>
                        <a:t>I can read for meaning, discussing my understanding of new words and phrases using a dictionary</a:t>
                      </a:r>
                    </a:p>
                    <a:p>
                      <a:r>
                        <a:rPr lang="en-GB" sz="1300" b="0" i="0" kern="1200" dirty="0">
                          <a:solidFill>
                            <a:schemeClr val="dk1"/>
                          </a:solidFill>
                          <a:effectLst/>
                          <a:latin typeface="+mn-lt"/>
                          <a:ea typeface="+mn-ea"/>
                          <a:cs typeface="+mn-cs"/>
                        </a:rPr>
                        <a:t>I can draw inferences based on clues in the text</a:t>
                      </a:r>
                    </a:p>
                    <a:p>
                      <a:r>
                        <a:rPr lang="en-GB" sz="1300" b="0" i="0" kern="1200" dirty="0">
                          <a:solidFill>
                            <a:schemeClr val="dk1"/>
                          </a:solidFill>
                          <a:effectLst/>
                          <a:latin typeface="+mn-lt"/>
                          <a:ea typeface="+mn-ea"/>
                          <a:cs typeface="+mn-cs"/>
                        </a:rPr>
                        <a:t>I can identify main ideas and summarise these</a:t>
                      </a:r>
                    </a:p>
                    <a:p>
                      <a:r>
                        <a:rPr lang="en-GB" sz="1300" b="0" i="0" kern="1200" dirty="0">
                          <a:solidFill>
                            <a:schemeClr val="dk1"/>
                          </a:solidFill>
                          <a:effectLst/>
                          <a:latin typeface="+mn-lt"/>
                          <a:ea typeface="+mn-ea"/>
                          <a:cs typeface="+mn-cs"/>
                        </a:rPr>
                        <a:t>I can sequence events in a text</a:t>
                      </a:r>
                    </a:p>
                    <a:p>
                      <a:r>
                        <a:rPr lang="en-GB" sz="1300" b="0" i="0" kern="1200" dirty="0">
                          <a:solidFill>
                            <a:schemeClr val="dk1"/>
                          </a:solidFill>
                          <a:effectLst/>
                          <a:latin typeface="+mn-lt"/>
                          <a:ea typeface="+mn-ea"/>
                          <a:cs typeface="+mn-cs"/>
                        </a:rPr>
                        <a:t>I can identify features of a text type and why they have been used</a:t>
                      </a:r>
                      <a:endParaRPr lang="en-US" sz="1300" dirty="0"/>
                    </a:p>
                  </a:txBody>
                  <a:tcPr>
                    <a:solidFill>
                      <a:schemeClr val="accent5">
                        <a:lumMod val="20000"/>
                        <a:lumOff val="80000"/>
                      </a:schemeClr>
                    </a:solidFill>
                  </a:tcPr>
                </a:tc>
                <a:tc>
                  <a:txBody>
                    <a:bodyPr/>
                    <a:lstStyle/>
                    <a:p>
                      <a:r>
                        <a:rPr lang="en-US" sz="1300" b="1" u="sng" dirty="0"/>
                        <a:t>As a writer</a:t>
                      </a:r>
                    </a:p>
                    <a:p>
                      <a:r>
                        <a:rPr lang="en-US" sz="1300" b="0" u="none" dirty="0"/>
                        <a:t>I can use the full range of KS1 punctuation accurately and consistently</a:t>
                      </a:r>
                    </a:p>
                    <a:p>
                      <a:r>
                        <a:rPr lang="en-US" sz="1300" b="0" u="none" dirty="0"/>
                        <a:t>I can use apostrophes for the possessive plural</a:t>
                      </a:r>
                    </a:p>
                    <a:p>
                      <a:r>
                        <a:rPr lang="en-US" sz="1300" b="0" u="none" dirty="0"/>
                        <a:t>I can write an expanded noun phrase with a prepositional phrase</a:t>
                      </a:r>
                    </a:p>
                    <a:p>
                      <a:r>
                        <a:rPr lang="en-US" sz="1300" b="0" u="none" dirty="0"/>
                        <a:t>I can join phrases and clauses with ‘because’</a:t>
                      </a:r>
                    </a:p>
                  </a:txBody>
                  <a:tcPr>
                    <a:solidFill>
                      <a:schemeClr val="accent5">
                        <a:lumMod val="20000"/>
                        <a:lumOff val="80000"/>
                      </a:schemeClr>
                    </a:solidFill>
                  </a:tcPr>
                </a:tc>
                <a:tc>
                  <a:txBody>
                    <a:bodyPr/>
                    <a:lstStyle/>
                    <a:p>
                      <a:r>
                        <a:rPr lang="en-US" sz="1300" b="1" u="sng" dirty="0"/>
                        <a:t>As a writer:</a:t>
                      </a:r>
                    </a:p>
                    <a:p>
                      <a:r>
                        <a:rPr lang="en-US" sz="1300" b="0" u="none" dirty="0"/>
                        <a:t>I can use the full range of KS1 punctuation accurately and consistently</a:t>
                      </a:r>
                    </a:p>
                    <a:p>
                      <a:r>
                        <a:rPr lang="en-US" sz="1300" b="0" u="none" dirty="0"/>
                        <a:t>I can use apostrophes for the possessive plural</a:t>
                      </a:r>
                    </a:p>
                    <a:p>
                      <a:r>
                        <a:rPr lang="en-US" sz="1300" b="0" u="none" dirty="0"/>
                        <a:t>I can write an expanded noun phrase with a prepositional phrase</a:t>
                      </a:r>
                    </a:p>
                    <a:p>
                      <a:r>
                        <a:rPr lang="en-US" sz="1300" b="0" u="none" dirty="0"/>
                        <a:t>I can join phrases and clauses with ‘because’</a:t>
                      </a:r>
                    </a:p>
                    <a:p>
                      <a:endParaRPr lang="en-US" sz="1300" b="0" u="none" dirty="0"/>
                    </a:p>
                    <a:p>
                      <a:endParaRPr lang="en-US" sz="1300" b="0" u="none" dirty="0"/>
                    </a:p>
                  </a:txBody>
                  <a:tcPr>
                    <a:solidFill>
                      <a:schemeClr val="accent5">
                        <a:lumMod val="20000"/>
                        <a:lumOff val="80000"/>
                      </a:schemeClr>
                    </a:solidFill>
                  </a:tcPr>
                </a:tc>
                <a:extLst>
                  <a:ext uri="{0D108BD9-81ED-4DB2-BD59-A6C34878D82A}">
                    <a16:rowId xmlns:a16="http://schemas.microsoft.com/office/drawing/2014/main" val="2699026580"/>
                  </a:ext>
                </a:extLst>
              </a:tr>
              <a:tr h="1222582">
                <a:tc>
                  <a:txBody>
                    <a:bodyPr/>
                    <a:lstStyle/>
                    <a:p>
                      <a:pPr marL="0" marR="0" lvl="0" indent="0" algn="l" defTabSz="914420" rtl="0" eaLnBrk="1" fontAlgn="auto" latinLnBrk="0" hangingPunct="1">
                        <a:lnSpc>
                          <a:spcPct val="100000"/>
                        </a:lnSpc>
                        <a:spcBef>
                          <a:spcPts val="0"/>
                        </a:spcBef>
                        <a:spcAft>
                          <a:spcPts val="0"/>
                        </a:spcAft>
                        <a:buClrTx/>
                        <a:buSzTx/>
                        <a:buFontTx/>
                        <a:buNone/>
                        <a:tabLst/>
                        <a:defRPr/>
                      </a:pPr>
                      <a:r>
                        <a:rPr lang="en-US" sz="1300" b="1" u="sng" dirty="0"/>
                        <a:t>As an orator:</a:t>
                      </a:r>
                    </a:p>
                    <a:p>
                      <a:pPr rtl="0" fontAlgn="base"/>
                      <a:r>
                        <a:rPr lang="en-GB" sz="1300" b="0" i="0" kern="1200" dirty="0">
                          <a:solidFill>
                            <a:schemeClr val="dk1"/>
                          </a:solidFill>
                          <a:effectLst/>
                          <a:latin typeface="+mn-lt"/>
                          <a:ea typeface="+mn-ea"/>
                          <a:cs typeface="+mn-cs"/>
                        </a:rPr>
                        <a:t>I can follow the discussion guidelines</a:t>
                      </a:r>
                    </a:p>
                    <a:p>
                      <a:pPr rtl="0" fontAlgn="base"/>
                      <a:r>
                        <a:rPr lang="en-GB" sz="1300" b="0" i="0" kern="1200" dirty="0">
                          <a:solidFill>
                            <a:schemeClr val="dk1"/>
                          </a:solidFill>
                          <a:effectLst/>
                          <a:latin typeface="+mn-lt"/>
                          <a:ea typeface="+mn-ea"/>
                          <a:cs typeface="+mn-cs"/>
                        </a:rPr>
                        <a:t>I can ask questions to improve my understanding</a:t>
                      </a:r>
                    </a:p>
                    <a:p>
                      <a:pPr rtl="0" fontAlgn="base"/>
                      <a:r>
                        <a:rPr lang="en-GB" sz="1300" b="0" i="0" kern="1200" dirty="0">
                          <a:solidFill>
                            <a:schemeClr val="dk1"/>
                          </a:solidFill>
                          <a:effectLst/>
                          <a:latin typeface="+mn-lt"/>
                          <a:ea typeface="+mn-ea"/>
                          <a:cs typeface="+mn-cs"/>
                        </a:rPr>
                        <a:t>I can take part in discussions about books I have read</a:t>
                      </a:r>
                    </a:p>
                    <a:p>
                      <a:r>
                        <a:rPr lang="en-US" sz="1300" b="1" u="sng" dirty="0"/>
                        <a:t>As a writer: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I can collect </a:t>
                      </a:r>
                      <a:r>
                        <a:rPr lang="en-GB" sz="1300" dirty="0"/>
                        <a:t>and use new and ambitious vocabulary from a 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I can collect topic words related to a theme</a:t>
                      </a:r>
                    </a:p>
                    <a:p>
                      <a:endParaRPr lang="en-GB" sz="1300" dirty="0"/>
                    </a:p>
                    <a:p>
                      <a:endParaRPr lang="en-GB" sz="1300" b="0" i="0" kern="1200" dirty="0">
                        <a:solidFill>
                          <a:schemeClr val="dk1"/>
                        </a:solidFill>
                        <a:effectLst/>
                        <a:latin typeface="+mn-lt"/>
                        <a:ea typeface="+mn-ea"/>
                        <a:cs typeface="+mn-cs"/>
                      </a:endParaRPr>
                    </a:p>
                    <a:p>
                      <a:endParaRPr lang="en-US" sz="1300" dirty="0"/>
                    </a:p>
                  </a:txBody>
                  <a:tcPr>
                    <a:solidFill>
                      <a:schemeClr val="accent5">
                        <a:lumMod val="20000"/>
                        <a:lumOff val="80000"/>
                      </a:schemeClr>
                    </a:solidFill>
                  </a:tcPr>
                </a:tc>
                <a:tc>
                  <a:txBody>
                    <a:bodyPr/>
                    <a:lstStyle/>
                    <a:p>
                      <a:r>
                        <a:rPr lang="en-US" sz="1300" b="1" u="sng" dirty="0"/>
                        <a:t>As an orator:</a:t>
                      </a:r>
                    </a:p>
                    <a:p>
                      <a:r>
                        <a:rPr lang="en-US" sz="1300" b="0" u="none" dirty="0"/>
                        <a:t>I can work in a pair to generate ideas for writing</a:t>
                      </a:r>
                    </a:p>
                    <a:p>
                      <a:r>
                        <a:rPr lang="en-US" sz="1300" b="0" u="none" dirty="0"/>
                        <a:t>I can compose and rehearse sentences orally</a:t>
                      </a:r>
                    </a:p>
                    <a:p>
                      <a:r>
                        <a:rPr lang="en-US" sz="1300" b="1" u="sng" dirty="0"/>
                        <a:t>As a writer:</a:t>
                      </a:r>
                    </a:p>
                    <a:p>
                      <a:r>
                        <a:rPr lang="en-US" sz="1300" b="0" u="none" dirty="0"/>
                        <a:t>I can write sentences using features of the text type</a:t>
                      </a:r>
                    </a:p>
                    <a:p>
                      <a:r>
                        <a:rPr lang="en-US" sz="1300" b="0" u="none" dirty="0"/>
                        <a:t>I can use specific vocabulary to add detail</a:t>
                      </a:r>
                    </a:p>
                    <a:p>
                      <a:r>
                        <a:rPr lang="en-US" sz="1300" b="0" u="none" dirty="0"/>
                        <a:t>I can explore introductions and conclusions to texts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use some features of informal language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write a sentence beginning with -</a:t>
                      </a:r>
                      <a:r>
                        <a:rPr lang="en-US" sz="1300" b="0" u="none" dirty="0" err="1"/>
                        <a:t>ing</a:t>
                      </a:r>
                      <a:endParaRPr lang="en-US" sz="1300" b="0" u="none" dirty="0"/>
                    </a:p>
                    <a:p>
                      <a:endParaRPr lang="en-US" sz="1300" b="0" u="none" dirty="0"/>
                    </a:p>
                    <a:p>
                      <a:pPr algn="ctr"/>
                      <a:r>
                        <a:rPr lang="en-US" sz="1300" b="1" u="sng" dirty="0"/>
                        <a:t>SHORT WRITING OPPORTUNITIES</a:t>
                      </a:r>
                    </a:p>
                    <a:p>
                      <a:pPr algn="ctr"/>
                      <a:endParaRPr lang="en-US" sz="1300" b="1" u="sng" dirty="0"/>
                    </a:p>
                    <a:p>
                      <a:pPr marL="285750" indent="-285750" algn="ctr">
                        <a:buFont typeface="Wingdings" pitchFamily="2" charset="2"/>
                        <a:buChar char="ü"/>
                      </a:pPr>
                      <a:r>
                        <a:rPr lang="en-US" sz="1300" b="0" u="none" dirty="0"/>
                        <a:t>Non-fiction paragraphs using the features on an information text</a:t>
                      </a:r>
                    </a:p>
                    <a:p>
                      <a:pPr marL="285750" indent="-285750" algn="ctr">
                        <a:buFont typeface="Wingdings" pitchFamily="2" charset="2"/>
                        <a:buChar char="ü"/>
                      </a:pPr>
                      <a:r>
                        <a:rPr lang="en-US" sz="1300" b="0" u="none" dirty="0"/>
                        <a:t>Simple examples of parts of ‘A Day in the Life’ text</a:t>
                      </a:r>
                    </a:p>
                  </a:txBody>
                  <a:tcPr>
                    <a:solidFill>
                      <a:schemeClr val="accent5">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1" u="sng" dirty="0"/>
                        <a:t>As an orator:</a:t>
                      </a:r>
                    </a:p>
                    <a:p>
                      <a:r>
                        <a:rPr lang="en-US" sz="1300" b="0" u="none" dirty="0"/>
                        <a:t>I can work in a pair to generate ideas for writing</a:t>
                      </a:r>
                    </a:p>
                    <a:p>
                      <a:r>
                        <a:rPr lang="en-US" sz="1300" b="0" u="none" dirty="0"/>
                        <a:t>I can compose and rehearse sentences orally</a:t>
                      </a:r>
                    </a:p>
                    <a:p>
                      <a:r>
                        <a:rPr lang="en-US" sz="1300" b="1" u="sng" dirty="0"/>
                        <a:t>As a writer:</a:t>
                      </a:r>
                    </a:p>
                    <a:p>
                      <a:r>
                        <a:rPr lang="en-US" sz="1300" b="0" u="none" dirty="0"/>
                        <a:t>I can structure text using paragraphs that begin with a topic sentence</a:t>
                      </a:r>
                    </a:p>
                    <a:p>
                      <a:r>
                        <a:rPr lang="en-US" sz="1300" b="0" u="none" dirty="0"/>
                        <a:t>I can write an introduction that develops the hook using statements or questions and a conclusion that includes a reminder or a warning</a:t>
                      </a:r>
                    </a:p>
                    <a:p>
                      <a:r>
                        <a:rPr lang="en-US" sz="1300" b="0" u="none" dirty="0"/>
                        <a:t>I can use a simple graphic novel planning frame</a:t>
                      </a:r>
                    </a:p>
                    <a:p>
                      <a:r>
                        <a:rPr lang="en-US" sz="1300" b="0" u="none" dirty="0"/>
                        <a:t>I can use the features of the text type appropriately in writing</a:t>
                      </a:r>
                    </a:p>
                    <a:p>
                      <a:r>
                        <a:rPr lang="en-US" sz="1300" b="0" u="none" dirty="0"/>
                        <a:t>I can use specific vocabulary to add detail</a:t>
                      </a:r>
                    </a:p>
                    <a:p>
                      <a:r>
                        <a:rPr lang="en-US" sz="1300" b="0" u="none" dirty="0"/>
                        <a:t>I can use checklists to edit my work and make changes</a:t>
                      </a:r>
                    </a:p>
                    <a:p>
                      <a:pPr algn="ctr"/>
                      <a:r>
                        <a:rPr lang="en-US" sz="1300" b="1" u="sng" dirty="0"/>
                        <a:t>OUTCOME</a:t>
                      </a:r>
                    </a:p>
                    <a:p>
                      <a:pPr marL="285750" indent="-285750" algn="ctr">
                        <a:buFont typeface="Wingdings" pitchFamily="2" charset="2"/>
                        <a:buChar char="ü"/>
                      </a:pPr>
                      <a:r>
                        <a:rPr lang="en-US" sz="1300" b="0" u="none" dirty="0"/>
                        <a:t>A graphic novel style information text based on ‘A Day in the Life’</a:t>
                      </a:r>
                    </a:p>
                  </a:txBody>
                  <a:tcPr>
                    <a:solidFill>
                      <a:schemeClr val="accent5">
                        <a:lumMod val="20000"/>
                        <a:lumOff val="80000"/>
                      </a:schemeClr>
                    </a:solidFill>
                  </a:tcPr>
                </a:tc>
                <a:extLst>
                  <a:ext uri="{0D108BD9-81ED-4DB2-BD59-A6C34878D82A}">
                    <a16:rowId xmlns:a16="http://schemas.microsoft.com/office/drawing/2014/main" val="4282356528"/>
                  </a:ext>
                </a:extLst>
              </a:tr>
            </a:tbl>
          </a:graphicData>
        </a:graphic>
      </p:graphicFrame>
      <p:sp>
        <p:nvSpPr>
          <p:cNvPr id="3" name="TextBox 2">
            <a:extLst>
              <a:ext uri="{FF2B5EF4-FFF2-40B4-BE49-F238E27FC236}">
                <a16:creationId xmlns:a16="http://schemas.microsoft.com/office/drawing/2014/main" id="{F726D3F9-959E-924F-936C-522F69A823EC}"/>
              </a:ext>
            </a:extLst>
          </p:cNvPr>
          <p:cNvSpPr txBox="1"/>
          <p:nvPr/>
        </p:nvSpPr>
        <p:spPr>
          <a:xfrm>
            <a:off x="1117600" y="27980"/>
            <a:ext cx="10122328" cy="4770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ENGLISH OBJECTIVES – Y3 </a:t>
            </a:r>
            <a:r>
              <a:rPr lang="en-US" sz="2500" dirty="0">
                <a:solidFill>
                  <a:prstClr val="black"/>
                </a:solidFill>
                <a:latin typeface="Calibri" panose="020F0502020204030204"/>
              </a:rPr>
              <a:t>SPRING WRITING TO INFORM INFORMATION TEXT</a:t>
            </a:r>
            <a:endPar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5426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0ABBC3-A21E-EA42-810E-814015EF455C}"/>
              </a:ext>
            </a:extLst>
          </p:cNvPr>
          <p:cNvSpPr txBox="1"/>
          <p:nvPr/>
        </p:nvSpPr>
        <p:spPr>
          <a:xfrm>
            <a:off x="828675" y="371475"/>
            <a:ext cx="10587038"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i="1" u="sng" dirty="0">
                <a:solidFill>
                  <a:prstClr val="black"/>
                </a:solidFill>
                <a:latin typeface="Arial" panose="020B0604020202020204" pitchFamily="34" charset="0"/>
                <a:cs typeface="Arial" panose="020B0604020202020204" pitchFamily="34" charset="0"/>
              </a:rPr>
              <a:t>Y4 writing to inform o</a:t>
            </a:r>
            <a:r>
              <a:rPr kumimoji="0" lang="en-US" sz="3000" b="1" i="1" u="sng"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utcome</a:t>
            </a:r>
            <a:r>
              <a:rPr kumimoji="0" lang="en-US" sz="3000" b="1"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Explanation</a:t>
            </a:r>
          </a:p>
        </p:txBody>
      </p:sp>
      <p:sp>
        <p:nvSpPr>
          <p:cNvPr id="3" name="Rectangle 2">
            <a:extLst>
              <a:ext uri="{FF2B5EF4-FFF2-40B4-BE49-F238E27FC236}">
                <a16:creationId xmlns:a16="http://schemas.microsoft.com/office/drawing/2014/main" id="{AD32526B-E73D-584B-AAC0-475AC9F28FC4}"/>
              </a:ext>
            </a:extLst>
          </p:cNvPr>
          <p:cNvSpPr>
            <a:spLocks noChangeArrowheads="1"/>
          </p:cNvSpPr>
          <p:nvPr/>
        </p:nvSpPr>
        <p:spPr bwMode="auto">
          <a:xfrm>
            <a:off x="6929438" y="2047993"/>
            <a:ext cx="353541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7AA4104-4436-FD49-8098-94A75671128C}"/>
              </a:ext>
            </a:extLst>
          </p:cNvPr>
          <p:cNvSpPr txBox="1"/>
          <p:nvPr/>
        </p:nvSpPr>
        <p:spPr>
          <a:xfrm>
            <a:off x="1571625" y="3157538"/>
            <a:ext cx="4243388"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Core Text – Once Upon a Raindrop</a:t>
            </a:r>
          </a:p>
        </p:txBody>
      </p:sp>
      <p:sp>
        <p:nvSpPr>
          <p:cNvPr id="6" name="Rectangle 4">
            <a:extLst>
              <a:ext uri="{FF2B5EF4-FFF2-40B4-BE49-F238E27FC236}">
                <a16:creationId xmlns:a16="http://schemas.microsoft.com/office/drawing/2014/main" id="{90ECB9A6-6AEE-114A-83F5-2B25408EBAAD}"/>
              </a:ext>
            </a:extLst>
          </p:cNvPr>
          <p:cNvSpPr>
            <a:spLocks noChangeArrowheads="1"/>
          </p:cNvSpPr>
          <p:nvPr/>
        </p:nvSpPr>
        <p:spPr bwMode="auto">
          <a:xfrm>
            <a:off x="428625" y="9428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descr="Once Upon a Raindrop: The Story of Water">
            <a:extLst>
              <a:ext uri="{FF2B5EF4-FFF2-40B4-BE49-F238E27FC236}">
                <a16:creationId xmlns:a16="http://schemas.microsoft.com/office/drawing/2014/main" id="{F4A6DFD8-3C16-7151-DE82-855CF3C2E5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72342" y="2047993"/>
            <a:ext cx="3248033" cy="3697924"/>
          </a:xfrm>
          <a:prstGeom prst="rect">
            <a:avLst/>
          </a:prstGeom>
          <a:noFill/>
          <a:ln>
            <a:noFill/>
          </a:ln>
        </p:spPr>
      </p:pic>
    </p:spTree>
    <p:extLst>
      <p:ext uri="{BB962C8B-B14F-4D97-AF65-F5344CB8AC3E}">
        <p14:creationId xmlns:p14="http://schemas.microsoft.com/office/powerpoint/2010/main" val="3784137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FFC163-3811-5340-886B-4714DC9AA2BB}"/>
              </a:ext>
            </a:extLst>
          </p:cNvPr>
          <p:cNvGraphicFramePr>
            <a:graphicFrameLocks noGrp="1"/>
          </p:cNvGraphicFramePr>
          <p:nvPr>
            <p:extLst>
              <p:ext uri="{D42A27DB-BD31-4B8C-83A1-F6EECF244321}">
                <p14:modId xmlns:p14="http://schemas.microsoft.com/office/powerpoint/2010/main" val="1612878040"/>
              </p:ext>
            </p:extLst>
          </p:nvPr>
        </p:nvGraphicFramePr>
        <p:xfrm>
          <a:off x="391886" y="719666"/>
          <a:ext cx="11424063" cy="4897120"/>
        </p:xfrm>
        <a:graphic>
          <a:graphicData uri="http://schemas.openxmlformats.org/drawingml/2006/table">
            <a:tbl>
              <a:tblPr firstRow="1" bandRow="1">
                <a:tableStyleId>{5940675A-B579-460E-94D1-54222C63F5DA}</a:tableStyleId>
              </a:tblPr>
              <a:tblGrid>
                <a:gridCol w="3808021">
                  <a:extLst>
                    <a:ext uri="{9D8B030D-6E8A-4147-A177-3AD203B41FA5}">
                      <a16:colId xmlns:a16="http://schemas.microsoft.com/office/drawing/2014/main" val="4129996108"/>
                    </a:ext>
                  </a:extLst>
                </a:gridCol>
                <a:gridCol w="3808021">
                  <a:extLst>
                    <a:ext uri="{9D8B030D-6E8A-4147-A177-3AD203B41FA5}">
                      <a16:colId xmlns:a16="http://schemas.microsoft.com/office/drawing/2014/main" val="1231770196"/>
                    </a:ext>
                  </a:extLst>
                </a:gridCol>
                <a:gridCol w="3808021">
                  <a:extLst>
                    <a:ext uri="{9D8B030D-6E8A-4147-A177-3AD203B41FA5}">
                      <a16:colId xmlns:a16="http://schemas.microsoft.com/office/drawing/2014/main" val="4261554858"/>
                    </a:ext>
                  </a:extLst>
                </a:gridCol>
              </a:tblGrid>
              <a:tr h="370840">
                <a:tc gridSpan="3">
                  <a:txBody>
                    <a:bodyPr/>
                    <a:lstStyle/>
                    <a:p>
                      <a:pPr algn="ctr"/>
                      <a:r>
                        <a:rPr lang="en-US" dirty="0"/>
                        <a:t>RETRIEVAL Y4 WRITING TO INFORM (EXPLAIN)</a:t>
                      </a:r>
                    </a:p>
                  </a:txBody>
                  <a:tcPr>
                    <a:solidFill>
                      <a:schemeClr val="accent4">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2890407"/>
                  </a:ext>
                </a:extLst>
              </a:tr>
              <a:tr h="370840">
                <a:tc>
                  <a:txBody>
                    <a:bodyPr/>
                    <a:lstStyle/>
                    <a:p>
                      <a:r>
                        <a:rPr lang="en-US" sz="1300"/>
                        <a:t>PHASE ONE - EXPLORE</a:t>
                      </a:r>
                    </a:p>
                    <a:p>
                      <a:r>
                        <a:rPr lang="en-US" sz="1300"/>
                        <a:t>Immersion in the text</a:t>
                      </a:r>
                    </a:p>
                  </a:txBody>
                  <a:tcPr>
                    <a:solidFill>
                      <a:schemeClr val="accent4">
                        <a:lumMod val="40000"/>
                        <a:lumOff val="60000"/>
                      </a:schemeClr>
                    </a:solidFill>
                  </a:tcPr>
                </a:tc>
                <a:tc>
                  <a:txBody>
                    <a:bodyPr/>
                    <a:lstStyle/>
                    <a:p>
                      <a:r>
                        <a:rPr lang="en-US" sz="1300"/>
                        <a:t>PHASE TWO - CONSTRUCT</a:t>
                      </a:r>
                    </a:p>
                    <a:p>
                      <a:r>
                        <a:rPr lang="en-US" sz="1300"/>
                        <a:t>Grammar and sentence structure</a:t>
                      </a:r>
                    </a:p>
                    <a:p>
                      <a:r>
                        <a:rPr lang="en-US" sz="1300"/>
                        <a:t>Short writing opportunities</a:t>
                      </a:r>
                    </a:p>
                  </a:txBody>
                  <a:tcPr>
                    <a:solidFill>
                      <a:schemeClr val="accent4">
                        <a:lumMod val="40000"/>
                        <a:lumOff val="60000"/>
                      </a:schemeClr>
                    </a:solidFill>
                  </a:tcPr>
                </a:tc>
                <a:tc>
                  <a:txBody>
                    <a:bodyPr/>
                    <a:lstStyle/>
                    <a:p>
                      <a:r>
                        <a:rPr lang="en-US" sz="1300"/>
                        <a:t>PHASE  THREE – COMPOSE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Plan, write and edit a longer piece of narrative</a:t>
                      </a:r>
                    </a:p>
                  </a:txBody>
                  <a:tcPr>
                    <a:solidFill>
                      <a:schemeClr val="accent4">
                        <a:lumMod val="40000"/>
                        <a:lumOff val="60000"/>
                      </a:schemeClr>
                    </a:solidFill>
                  </a:tcPr>
                </a:tc>
                <a:extLst>
                  <a:ext uri="{0D108BD9-81ED-4DB2-BD59-A6C34878D82A}">
                    <a16:rowId xmlns:a16="http://schemas.microsoft.com/office/drawing/2014/main" val="3909116621"/>
                  </a:ext>
                </a:extLst>
              </a:tr>
              <a:tr h="370840">
                <a:tc>
                  <a:txBody>
                    <a:bodyPr/>
                    <a:lstStyle/>
                    <a:p>
                      <a:endParaRPr lang="en-US" sz="1500" dirty="0"/>
                    </a:p>
                    <a:p>
                      <a:r>
                        <a:rPr lang="en-US" sz="1500" dirty="0"/>
                        <a:t>I can identify and use comparative and superlative adjectives</a:t>
                      </a:r>
                    </a:p>
                    <a:p>
                      <a:endParaRPr lang="en-US" sz="1500" dirty="0"/>
                    </a:p>
                    <a:p>
                      <a:r>
                        <a:rPr lang="en-US" sz="1500" dirty="0"/>
                        <a:t>I can punctuate sentences with capital letters, full stops, question marks, exclamation marks and commas.</a:t>
                      </a:r>
                    </a:p>
                    <a:p>
                      <a:endParaRPr lang="en-US" sz="1500" dirty="0"/>
                    </a:p>
                    <a:p>
                      <a:r>
                        <a:rPr lang="en-US" sz="1500" dirty="0"/>
                        <a:t>I can identify </a:t>
                      </a:r>
                      <a:r>
                        <a:rPr lang="en-US" sz="1500" dirty="0" err="1"/>
                        <a:t>co-ordinating</a:t>
                      </a:r>
                      <a:r>
                        <a:rPr lang="en-US" sz="1500" dirty="0"/>
                        <a:t> and subordinating conjunctions</a:t>
                      </a:r>
                    </a:p>
                    <a:p>
                      <a:endParaRPr lang="en-US" sz="1500" dirty="0"/>
                    </a:p>
                    <a:p>
                      <a:r>
                        <a:rPr lang="en-US" sz="1500" dirty="0"/>
                        <a:t>I can write expanded noun phrases</a:t>
                      </a:r>
                    </a:p>
                    <a:p>
                      <a:endParaRPr lang="en-US" sz="1500" dirty="0"/>
                    </a:p>
                    <a:p>
                      <a:endParaRPr lang="en-US" sz="1500" dirty="0"/>
                    </a:p>
                  </a:txBody>
                  <a:tcPr>
                    <a:solidFill>
                      <a:schemeClr val="accent4">
                        <a:lumMod val="20000"/>
                        <a:lumOff val="80000"/>
                      </a:schemeClr>
                    </a:solidFill>
                  </a:tcPr>
                </a:tc>
                <a:tc>
                  <a:txBody>
                    <a:bodyPr/>
                    <a:lstStyle/>
                    <a:p>
                      <a:endParaRPr lang="en-US" sz="1500" dirty="0"/>
                    </a:p>
                    <a:p>
                      <a:r>
                        <a:rPr lang="en-US" sz="1500" dirty="0"/>
                        <a:t>I can write simple and compound sentences</a:t>
                      </a:r>
                    </a:p>
                    <a:p>
                      <a:endParaRPr lang="en-US" sz="1500" dirty="0"/>
                    </a:p>
                    <a:p>
                      <a:r>
                        <a:rPr lang="en-US" sz="1500" dirty="0"/>
                        <a:t>I can write complex sentences using if and although as subordinating conjunctions</a:t>
                      </a:r>
                    </a:p>
                    <a:p>
                      <a:endParaRPr lang="en-US" sz="1500" dirty="0"/>
                    </a:p>
                    <a:p>
                      <a:r>
                        <a:rPr lang="en-US" sz="1500" dirty="0"/>
                        <a:t>I can write action verbs in the simple present and the present progressive tense</a:t>
                      </a:r>
                    </a:p>
                    <a:p>
                      <a:endParaRPr lang="en-US" sz="1500" dirty="0"/>
                    </a:p>
                    <a:p>
                      <a:r>
                        <a:rPr lang="en-US" sz="1500" dirty="0"/>
                        <a:t>I can identify and write sentences using prepositions</a:t>
                      </a:r>
                    </a:p>
                    <a:p>
                      <a:endParaRPr lang="en-US" sz="1500" dirty="0"/>
                    </a:p>
                  </a:txBody>
                  <a:tcPr>
                    <a:solidFill>
                      <a:schemeClr val="accent4">
                        <a:lumMod val="20000"/>
                        <a:lumOff val="80000"/>
                      </a:schemeClr>
                    </a:solidFill>
                  </a:tcPr>
                </a:tc>
                <a:tc>
                  <a:txBody>
                    <a:bodyPr/>
                    <a:lstStyle/>
                    <a:p>
                      <a:endParaRPr lang="en-US" sz="1500" dirty="0"/>
                    </a:p>
                    <a:p>
                      <a:r>
                        <a:rPr lang="en-US" sz="1500" dirty="0"/>
                        <a:t>I can use interrogative and possessive determiners</a:t>
                      </a:r>
                    </a:p>
                    <a:p>
                      <a:endParaRPr lang="en-US" sz="1500" dirty="0"/>
                    </a:p>
                    <a:p>
                      <a:r>
                        <a:rPr lang="en-US" sz="1500" dirty="0"/>
                        <a:t>I can punctuate sentences with capital letters, full stops, question marks, exclamation marks and commas.</a:t>
                      </a:r>
                    </a:p>
                    <a:p>
                      <a:endParaRPr lang="en-US" sz="1500" dirty="0"/>
                    </a:p>
                    <a:p>
                      <a:r>
                        <a:rPr lang="en-US" sz="1500" dirty="0"/>
                        <a:t>I can use apostrophes for the possessive plural</a:t>
                      </a:r>
                    </a:p>
                    <a:p>
                      <a:endParaRPr lang="en-US" sz="1500" dirty="0"/>
                    </a:p>
                    <a:p>
                      <a:r>
                        <a:rPr lang="en-US" sz="1500" dirty="0"/>
                        <a:t>I can identify nouns, verbs, adverbs and adjective word classes</a:t>
                      </a:r>
                    </a:p>
                    <a:p>
                      <a:endParaRPr lang="en-US" sz="1500" dirty="0"/>
                    </a:p>
                    <a:p>
                      <a:endParaRPr lang="en-US" sz="1500" dirty="0"/>
                    </a:p>
                  </a:txBody>
                  <a:tcPr>
                    <a:solidFill>
                      <a:schemeClr val="accent4">
                        <a:lumMod val="20000"/>
                        <a:lumOff val="80000"/>
                      </a:schemeClr>
                    </a:solidFill>
                  </a:tcPr>
                </a:tc>
                <a:extLst>
                  <a:ext uri="{0D108BD9-81ED-4DB2-BD59-A6C34878D82A}">
                    <a16:rowId xmlns:a16="http://schemas.microsoft.com/office/drawing/2014/main" val="4076663390"/>
                  </a:ext>
                </a:extLst>
              </a:tr>
              <a:tr h="370840">
                <a:tc gridSpan="3">
                  <a:txBody>
                    <a:bodyPr/>
                    <a:lstStyle/>
                    <a:p>
                      <a:r>
                        <a:rPr lang="en-US" sz="1500" dirty="0"/>
                        <a:t>Each of these objectives revises a concept from Y1/Y2/Y3 or Autumn Y4 that will be built upon in each of these phases and retrieval practice should take place before the related objective is covered in Y4. Objectives taught can then become the subject of retrieval practice.</a:t>
                      </a:r>
                    </a:p>
                  </a:txBody>
                  <a:tcPr>
                    <a:solidFill>
                      <a:schemeClr val="accent4">
                        <a:lumMod val="20000"/>
                        <a:lumOff val="80000"/>
                      </a:schemeClr>
                    </a:solidFill>
                  </a:tcPr>
                </a:tc>
                <a:tc hMerge="1">
                  <a:txBody>
                    <a:bodyPr/>
                    <a:lstStyle/>
                    <a:p>
                      <a:endParaRPr lang="en-US" sz="1500"/>
                    </a:p>
                  </a:txBody>
                  <a:tcPr>
                    <a:solidFill>
                      <a:schemeClr val="accent4">
                        <a:lumMod val="20000"/>
                        <a:lumOff val="80000"/>
                      </a:schemeClr>
                    </a:solidFill>
                  </a:tcPr>
                </a:tc>
                <a:tc hMerge="1">
                  <a:txBody>
                    <a:bodyPr/>
                    <a:lstStyle/>
                    <a:p>
                      <a:endParaRPr lang="en-US" sz="1500"/>
                    </a:p>
                  </a:txBody>
                  <a:tcPr>
                    <a:solidFill>
                      <a:schemeClr val="accent4">
                        <a:lumMod val="20000"/>
                        <a:lumOff val="80000"/>
                      </a:schemeClr>
                    </a:solidFill>
                  </a:tcPr>
                </a:tc>
                <a:extLst>
                  <a:ext uri="{0D108BD9-81ED-4DB2-BD59-A6C34878D82A}">
                    <a16:rowId xmlns:a16="http://schemas.microsoft.com/office/drawing/2014/main" val="1260266882"/>
                  </a:ext>
                </a:extLst>
              </a:tr>
            </a:tbl>
          </a:graphicData>
        </a:graphic>
      </p:graphicFrame>
    </p:spTree>
    <p:extLst>
      <p:ext uri="{BB962C8B-B14F-4D97-AF65-F5344CB8AC3E}">
        <p14:creationId xmlns:p14="http://schemas.microsoft.com/office/powerpoint/2010/main" val="3802897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41AEF3E-D4C4-494B-8F17-822DB4678CFF}"/>
              </a:ext>
            </a:extLst>
          </p:cNvPr>
          <p:cNvGraphicFramePr>
            <a:graphicFrameLocks noGrp="1"/>
          </p:cNvGraphicFramePr>
          <p:nvPr>
            <p:extLst>
              <p:ext uri="{D42A27DB-BD31-4B8C-83A1-F6EECF244321}">
                <p14:modId xmlns:p14="http://schemas.microsoft.com/office/powerpoint/2010/main" val="2189627141"/>
              </p:ext>
            </p:extLst>
          </p:nvPr>
        </p:nvGraphicFramePr>
        <p:xfrm>
          <a:off x="149400" y="560569"/>
          <a:ext cx="11893197" cy="6340038"/>
        </p:xfrm>
        <a:graphic>
          <a:graphicData uri="http://schemas.openxmlformats.org/drawingml/2006/table">
            <a:tbl>
              <a:tblPr firstRow="1" bandRow="1">
                <a:tableStyleId>{5C22544A-7EE6-4342-B048-85BDC9FD1C3A}</a:tableStyleId>
              </a:tblPr>
              <a:tblGrid>
                <a:gridCol w="3964399">
                  <a:extLst>
                    <a:ext uri="{9D8B030D-6E8A-4147-A177-3AD203B41FA5}">
                      <a16:colId xmlns:a16="http://schemas.microsoft.com/office/drawing/2014/main" val="2837274113"/>
                    </a:ext>
                  </a:extLst>
                </a:gridCol>
                <a:gridCol w="3964399">
                  <a:extLst>
                    <a:ext uri="{9D8B030D-6E8A-4147-A177-3AD203B41FA5}">
                      <a16:colId xmlns:a16="http://schemas.microsoft.com/office/drawing/2014/main" val="3838816154"/>
                    </a:ext>
                  </a:extLst>
                </a:gridCol>
                <a:gridCol w="3964399">
                  <a:extLst>
                    <a:ext uri="{9D8B030D-6E8A-4147-A177-3AD203B41FA5}">
                      <a16:colId xmlns:a16="http://schemas.microsoft.com/office/drawing/2014/main" val="4034982650"/>
                    </a:ext>
                  </a:extLst>
                </a:gridCol>
              </a:tblGrid>
              <a:tr h="669108">
                <a:tc>
                  <a:txBody>
                    <a:bodyPr/>
                    <a:lstStyle/>
                    <a:p>
                      <a:r>
                        <a:rPr lang="en-US" sz="1300"/>
                        <a:t>PHASE 1 – EXPLORE</a:t>
                      </a:r>
                    </a:p>
                    <a:p>
                      <a:r>
                        <a:rPr lang="en-US" sz="1300"/>
                        <a:t>Immersion in the text </a:t>
                      </a:r>
                    </a:p>
                  </a:txBody>
                  <a:tcPr>
                    <a:solidFill>
                      <a:schemeClr val="accent1">
                        <a:lumMod val="60000"/>
                        <a:lumOff val="40000"/>
                      </a:schemeClr>
                    </a:solidFill>
                  </a:tcPr>
                </a:tc>
                <a:tc>
                  <a:txBody>
                    <a:bodyPr/>
                    <a:lstStyle/>
                    <a:p>
                      <a:r>
                        <a:rPr lang="en-US" sz="1300"/>
                        <a:t>PHASE 2 – CONSTRUCT</a:t>
                      </a:r>
                    </a:p>
                    <a:p>
                      <a:r>
                        <a:rPr lang="en-US" sz="1300"/>
                        <a:t>Grammar and sentence structure</a:t>
                      </a:r>
                    </a:p>
                    <a:p>
                      <a:r>
                        <a:rPr lang="en-US" sz="1300"/>
                        <a:t>Short writing opportunities</a:t>
                      </a:r>
                    </a:p>
                  </a:txBody>
                  <a:tcPr>
                    <a:solidFill>
                      <a:schemeClr val="accent1">
                        <a:lumMod val="60000"/>
                        <a:lumOff val="40000"/>
                      </a:schemeClr>
                    </a:solidFill>
                  </a:tcPr>
                </a:tc>
                <a:tc>
                  <a:txBody>
                    <a:bodyPr/>
                    <a:lstStyle/>
                    <a:p>
                      <a:r>
                        <a:rPr lang="en-US" sz="1300"/>
                        <a:t>PHASE 3 – COMPOSE</a:t>
                      </a:r>
                    </a:p>
                    <a:p>
                      <a:r>
                        <a:rPr lang="en-US" sz="1300"/>
                        <a:t>Plan, write and edit a longer piece of narrative</a:t>
                      </a:r>
                    </a:p>
                  </a:txBody>
                  <a:tcPr>
                    <a:solidFill>
                      <a:schemeClr val="accent1">
                        <a:lumMod val="60000"/>
                        <a:lumOff val="40000"/>
                      </a:schemeClr>
                    </a:solidFill>
                  </a:tcPr>
                </a:tc>
                <a:extLst>
                  <a:ext uri="{0D108BD9-81ED-4DB2-BD59-A6C34878D82A}">
                    <a16:rowId xmlns:a16="http://schemas.microsoft.com/office/drawing/2014/main" val="3666403030"/>
                  </a:ext>
                </a:extLst>
              </a:tr>
              <a:tr h="1442300">
                <a:tc rowSpan="2">
                  <a:txBody>
                    <a:bodyPr/>
                    <a:lstStyle/>
                    <a:p>
                      <a:r>
                        <a:rPr lang="en-US" sz="1300" b="1" u="sng" dirty="0"/>
                        <a:t>Reading</a:t>
                      </a:r>
                    </a:p>
                    <a:p>
                      <a:r>
                        <a:rPr lang="en-GB" sz="1300" b="0" i="0" kern="1200" dirty="0">
                          <a:solidFill>
                            <a:schemeClr val="dk1"/>
                          </a:solidFill>
                          <a:effectLst/>
                          <a:latin typeface="+mn-lt"/>
                          <a:ea typeface="+mn-ea"/>
                          <a:cs typeface="+mn-cs"/>
                        </a:rPr>
                        <a:t>I can make predictions using details stated and clues in the text </a:t>
                      </a:r>
                    </a:p>
                    <a:p>
                      <a:r>
                        <a:rPr lang="en-GB" sz="1300" b="0" i="0" kern="1200" dirty="0">
                          <a:solidFill>
                            <a:schemeClr val="dk1"/>
                          </a:solidFill>
                          <a:effectLst/>
                          <a:latin typeface="+mn-lt"/>
                          <a:ea typeface="+mn-ea"/>
                          <a:cs typeface="+mn-cs"/>
                        </a:rPr>
                        <a:t>I can retell familiar stories orally</a:t>
                      </a:r>
                    </a:p>
                    <a:p>
                      <a:r>
                        <a:rPr lang="en-GB" sz="1300" b="0" i="0" kern="1200" dirty="0">
                          <a:solidFill>
                            <a:schemeClr val="dk1"/>
                          </a:solidFill>
                          <a:effectLst/>
                          <a:latin typeface="+mn-lt"/>
                          <a:ea typeface="+mn-ea"/>
                          <a:cs typeface="+mn-cs"/>
                        </a:rPr>
                        <a:t>I can read for meaning, discussing my understanding of new words and phrases</a:t>
                      </a:r>
                    </a:p>
                    <a:p>
                      <a:r>
                        <a:rPr lang="en-GB" sz="1300" b="0" i="0" kern="1200" dirty="0">
                          <a:solidFill>
                            <a:schemeClr val="dk1"/>
                          </a:solidFill>
                          <a:effectLst/>
                          <a:latin typeface="+mn-lt"/>
                          <a:ea typeface="+mn-ea"/>
                          <a:cs typeface="+mn-cs"/>
                        </a:rPr>
                        <a:t>I can use skimming and scanning techniques to find the answers to retrieval questions</a:t>
                      </a:r>
                    </a:p>
                    <a:p>
                      <a:r>
                        <a:rPr lang="en-GB" sz="1300" b="0" i="0" kern="1200" dirty="0">
                          <a:solidFill>
                            <a:schemeClr val="dk1"/>
                          </a:solidFill>
                          <a:effectLst/>
                          <a:latin typeface="+mn-lt"/>
                          <a:ea typeface="+mn-ea"/>
                          <a:cs typeface="+mn-cs"/>
                        </a:rPr>
                        <a:t>I can comment on layout features in a text and am beginning to explain why they have been used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0" kern="1200" dirty="0">
                          <a:solidFill>
                            <a:schemeClr val="dk1"/>
                          </a:solidFill>
                          <a:effectLst/>
                          <a:latin typeface="+mn-lt"/>
                          <a:ea typeface="+mn-ea"/>
                          <a:cs typeface="+mn-cs"/>
                        </a:rPr>
                        <a:t>I can identify different ways of opening and concluding a 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0" kern="1200" dirty="0">
                          <a:solidFill>
                            <a:schemeClr val="dk1"/>
                          </a:solidFill>
                          <a:effectLst/>
                          <a:latin typeface="+mn-lt"/>
                          <a:ea typeface="+mn-ea"/>
                          <a:cs typeface="+mn-cs"/>
                        </a:rPr>
                        <a:t>I can read explanation texts and discuss why they are effective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0" kern="1200" dirty="0">
                          <a:solidFill>
                            <a:schemeClr val="dk1"/>
                          </a:solidFill>
                          <a:effectLst/>
                          <a:latin typeface="+mn-lt"/>
                          <a:ea typeface="+mn-ea"/>
                          <a:cs typeface="+mn-cs"/>
                        </a:rPr>
                        <a:t>I can identify features of a text type and explain why they are used</a:t>
                      </a:r>
                    </a:p>
                    <a:p>
                      <a:endParaRPr lang="en-US" sz="1300" dirty="0"/>
                    </a:p>
                  </a:txBody>
                  <a:tcPr>
                    <a:solidFill>
                      <a:schemeClr val="accent5">
                        <a:lumMod val="20000"/>
                        <a:lumOff val="80000"/>
                      </a:schemeClr>
                    </a:solidFill>
                  </a:tcPr>
                </a:tc>
                <a:tc>
                  <a:txBody>
                    <a:bodyPr/>
                    <a:lstStyle/>
                    <a:p>
                      <a:r>
                        <a:rPr lang="en-US" sz="1300" b="1" u="sng" dirty="0"/>
                        <a:t>As a writer:</a:t>
                      </a:r>
                    </a:p>
                    <a:p>
                      <a:r>
                        <a:rPr lang="en-US" sz="1300" b="0" u="none" dirty="0"/>
                        <a:t>I can use commas to mark clauses in complex sentences</a:t>
                      </a:r>
                    </a:p>
                    <a:p>
                      <a:r>
                        <a:rPr lang="en-US" sz="1300" b="0" u="none" dirty="0"/>
                        <a:t>I can write sentence containing appositives</a:t>
                      </a:r>
                    </a:p>
                    <a:p>
                      <a:r>
                        <a:rPr lang="en-US" sz="1300" b="0" u="none" dirty="0"/>
                        <a:t>I can formulate complex sentences using a range of subordinating conjunctions</a:t>
                      </a:r>
                    </a:p>
                    <a:p>
                      <a:r>
                        <a:rPr lang="en-US" sz="1300" b="0" u="none" dirty="0"/>
                        <a:t>I can use interrogative and possessive determiners</a:t>
                      </a:r>
                    </a:p>
                  </a:txBody>
                  <a:tcPr>
                    <a:solidFill>
                      <a:schemeClr val="accent5">
                        <a:lumMod val="20000"/>
                        <a:lumOff val="80000"/>
                      </a:schemeClr>
                    </a:solidFill>
                  </a:tcPr>
                </a:tc>
                <a:tc>
                  <a:txBody>
                    <a:bodyPr/>
                    <a:lstStyle/>
                    <a:p>
                      <a:r>
                        <a:rPr lang="en-US" sz="1300" b="1" u="sng" dirty="0"/>
                        <a:t>As a writer:</a:t>
                      </a:r>
                    </a:p>
                    <a:p>
                      <a:r>
                        <a:rPr lang="en-US" sz="1300" b="0" u="none" dirty="0"/>
                        <a:t>I can use commas to mark clauses in complex sentences</a:t>
                      </a:r>
                    </a:p>
                    <a:p>
                      <a:r>
                        <a:rPr lang="en-US" sz="1300" b="0" u="none" dirty="0"/>
                        <a:t>I can write sentence containing appositives</a:t>
                      </a:r>
                    </a:p>
                    <a:p>
                      <a:r>
                        <a:rPr lang="en-US" sz="1300" b="0" u="none" dirty="0"/>
                        <a:t>I can formulate complex sentences using a range of subordinating conjunctions</a:t>
                      </a:r>
                    </a:p>
                    <a:p>
                      <a:r>
                        <a:rPr lang="en-US" sz="1300" b="0" u="none" dirty="0"/>
                        <a:t>I can use interrogative and possessive determiners</a:t>
                      </a:r>
                    </a:p>
                    <a:p>
                      <a:endParaRPr lang="en-US" sz="1300" b="0" u="none" dirty="0"/>
                    </a:p>
                  </a:txBody>
                  <a:tcPr>
                    <a:solidFill>
                      <a:schemeClr val="accent5">
                        <a:lumMod val="20000"/>
                        <a:lumOff val="80000"/>
                      </a:schemeClr>
                    </a:solidFill>
                  </a:tcPr>
                </a:tc>
                <a:extLst>
                  <a:ext uri="{0D108BD9-81ED-4DB2-BD59-A6C34878D82A}">
                    <a16:rowId xmlns:a16="http://schemas.microsoft.com/office/drawing/2014/main" val="2699026580"/>
                  </a:ext>
                </a:extLst>
              </a:tr>
              <a:tr h="1885047">
                <a:tc vMerge="1">
                  <a:txBody>
                    <a:bodyPr/>
                    <a:lstStyle/>
                    <a:p>
                      <a:pPr marL="0" marR="0" lvl="0" indent="0" algn="l" defTabSz="914420" rtl="0" eaLnBrk="1" fontAlgn="auto" latinLnBrk="0" hangingPunct="1">
                        <a:lnSpc>
                          <a:spcPct val="100000"/>
                        </a:lnSpc>
                        <a:spcBef>
                          <a:spcPts val="0"/>
                        </a:spcBef>
                        <a:spcAft>
                          <a:spcPts val="0"/>
                        </a:spcAft>
                        <a:buClrTx/>
                        <a:buSzTx/>
                        <a:buFontTx/>
                        <a:buNone/>
                        <a:tabLst/>
                        <a:defRPr/>
                      </a:pPr>
                      <a:r>
                        <a:rPr lang="en-US" sz="1300" b="1" u="sng"/>
                        <a:t>Speaking and Listening</a:t>
                      </a:r>
                    </a:p>
                    <a:p>
                      <a:pPr rtl="0" fontAlgn="base"/>
                      <a:r>
                        <a:rPr lang="en-GB" sz="1300" b="0" i="0" kern="1200">
                          <a:solidFill>
                            <a:schemeClr val="dk1"/>
                          </a:solidFill>
                          <a:effectLst/>
                          <a:latin typeface="+mn-lt"/>
                          <a:ea typeface="+mn-ea"/>
                          <a:cs typeface="+mn-cs"/>
                        </a:rPr>
                        <a:t>I can explore the text through role playing different scenes</a:t>
                      </a:r>
                    </a:p>
                    <a:p>
                      <a:pPr rtl="0" fontAlgn="base"/>
                      <a:r>
                        <a:rPr lang="en-GB" sz="1300" b="0" i="0" kern="1200">
                          <a:solidFill>
                            <a:schemeClr val="dk1"/>
                          </a:solidFill>
                          <a:effectLst/>
                          <a:latin typeface="+mn-lt"/>
                          <a:ea typeface="+mn-ea"/>
                          <a:cs typeface="+mn-cs"/>
                        </a:rPr>
                        <a:t>I can ask questions to improve my understanding</a:t>
                      </a:r>
                    </a:p>
                    <a:p>
                      <a:r>
                        <a:rPr lang="en-GB" sz="1300" b="1" u="sng"/>
                        <a:t>Writing skills</a:t>
                      </a:r>
                      <a:endParaRPr lang="en-GB" sz="1300" b="0" i="0" kern="120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I can use ambitious adjectives, verbs and adverbs to create an effect</a:t>
                      </a:r>
                    </a:p>
                    <a:p>
                      <a:endParaRPr lang="en-US" sz="1300"/>
                    </a:p>
                  </a:txBody>
                  <a:tcPr>
                    <a:solidFill>
                      <a:schemeClr val="accent5">
                        <a:lumMod val="20000"/>
                        <a:lumOff val="80000"/>
                      </a:schemeClr>
                    </a:solidFill>
                  </a:tcPr>
                </a:tc>
                <a:tc rowSpan="2">
                  <a:txBody>
                    <a:bodyPr/>
                    <a:lstStyle/>
                    <a:p>
                      <a:r>
                        <a:rPr lang="en-US" sz="1300" b="1" u="none" dirty="0"/>
                        <a:t>As an orator:</a:t>
                      </a:r>
                    </a:p>
                    <a:p>
                      <a:r>
                        <a:rPr lang="en-US" sz="1300" b="0" u="none" dirty="0"/>
                        <a:t>I can work in a pair to generate ideas for writing</a:t>
                      </a:r>
                    </a:p>
                    <a:p>
                      <a:r>
                        <a:rPr lang="en-US" sz="1300" b="0" u="none" dirty="0"/>
                        <a:t>I can compose and rehearse sentences orally</a:t>
                      </a:r>
                    </a:p>
                    <a:p>
                      <a:r>
                        <a:rPr lang="en-US" sz="1300" b="0" u="none" dirty="0"/>
                        <a:t>I can say explanation sentences out loud</a:t>
                      </a:r>
                    </a:p>
                    <a:p>
                      <a:r>
                        <a:rPr lang="en-US" sz="1300" b="1" u="none" dirty="0"/>
                        <a:t>As a writer:</a:t>
                      </a:r>
                    </a:p>
                    <a:p>
                      <a:pPr algn="l"/>
                      <a:r>
                        <a:rPr lang="en-US" sz="1300" b="0" u="none" dirty="0"/>
                        <a:t>I can write using the features and vocabulary of an explanation text</a:t>
                      </a:r>
                    </a:p>
                    <a:p>
                      <a:pPr algn="l"/>
                      <a:r>
                        <a:rPr lang="en-US" sz="1300" b="0" u="none" dirty="0"/>
                        <a:t>I can write longer sentences for descriptions and shorter sentences for </a:t>
                      </a:r>
                      <a:r>
                        <a:rPr lang="en-US" sz="1300" b="0" u="none" dirty="0" err="1"/>
                        <a:t>emphasing</a:t>
                      </a:r>
                      <a:r>
                        <a:rPr lang="en-US" sz="1300" b="0" u="none" dirty="0"/>
                        <a:t> a point</a:t>
                      </a:r>
                    </a:p>
                    <a:p>
                      <a:pPr algn="l"/>
                      <a:r>
                        <a:rPr lang="en-US" sz="1300" b="0" u="none" dirty="0"/>
                        <a:t>I can write concluding sentences for paragraphs or texts</a:t>
                      </a:r>
                    </a:p>
                    <a:p>
                      <a:pPr algn="l"/>
                      <a:r>
                        <a:rPr lang="en-US" sz="1300" b="0" u="none" dirty="0"/>
                        <a:t>I can </a:t>
                      </a:r>
                    </a:p>
                    <a:p>
                      <a:pPr algn="ctr"/>
                      <a:r>
                        <a:rPr lang="en-US" sz="1300" b="1" u="none" dirty="0"/>
                        <a:t>SHORT WRITING OPPORTUNITIES</a:t>
                      </a:r>
                    </a:p>
                    <a:p>
                      <a:pPr marL="285750" indent="-285750" algn="ctr">
                        <a:buFont typeface="Wingdings" panose="05000000000000000000" pitchFamily="2" charset="2"/>
                        <a:buChar char="ü"/>
                      </a:pPr>
                      <a:r>
                        <a:rPr lang="en-US" sz="1300" b="0" u="none" dirty="0"/>
                        <a:t>Short information paragraphs linked to the topic</a:t>
                      </a:r>
                    </a:p>
                    <a:p>
                      <a:pPr marL="285750" indent="-285750" algn="ctr">
                        <a:buFont typeface="Wingdings" panose="05000000000000000000" pitchFamily="2" charset="2"/>
                        <a:buChar char="ü"/>
                      </a:pPr>
                      <a:r>
                        <a:rPr lang="en-US" sz="1300" b="0" u="none" dirty="0"/>
                        <a:t>A short, shared explanation linked to the topic of the water cycle</a:t>
                      </a:r>
                    </a:p>
                  </a:txBody>
                  <a:tcPr>
                    <a:solidFill>
                      <a:schemeClr val="accent5">
                        <a:lumMod val="20000"/>
                        <a:lumOff val="80000"/>
                      </a:schemeClr>
                    </a:solidFill>
                  </a:tcPr>
                </a:tc>
                <a:tc rowSpan="2">
                  <a:txBody>
                    <a:bodyPr/>
                    <a:lstStyle/>
                    <a:p>
                      <a:r>
                        <a:rPr lang="en-US" sz="1300" b="1" u="sng" dirty="0"/>
                        <a:t>As an orator:</a:t>
                      </a:r>
                    </a:p>
                    <a:p>
                      <a:r>
                        <a:rPr lang="en-US" sz="1300" dirty="0"/>
                        <a:t>I can work in a pair to generate ideas for writing</a:t>
                      </a:r>
                    </a:p>
                    <a:p>
                      <a:r>
                        <a:rPr lang="en-US" sz="1300" dirty="0"/>
                        <a:t>I can talk at length – at least one paragraph in the explanation genre</a:t>
                      </a:r>
                    </a:p>
                    <a:p>
                      <a:r>
                        <a:rPr lang="en-US" sz="1300" b="1" u="sng" dirty="0"/>
                        <a:t>As a writer:</a:t>
                      </a:r>
                    </a:p>
                    <a:p>
                      <a:pPr algn="ctr"/>
                      <a:r>
                        <a:rPr lang="en-US" sz="1300" b="0" u="none" dirty="0"/>
                        <a:t>I can plan an explanation text using a frame and adding my own thoughts and ideas</a:t>
                      </a:r>
                    </a:p>
                    <a:p>
                      <a:pPr algn="ctr"/>
                      <a:r>
                        <a:rPr lang="en-US" sz="1300" b="0" u="none" dirty="0"/>
                        <a:t>I can write an introduction that is linked to the main sections</a:t>
                      </a:r>
                    </a:p>
                    <a:p>
                      <a:pPr algn="ctr"/>
                      <a:r>
                        <a:rPr lang="en-US" sz="1300" b="0" u="none" dirty="0"/>
                        <a:t>I can write a conclusion that includes a personal opinion or link to the beginning</a:t>
                      </a:r>
                    </a:p>
                    <a:p>
                      <a:pPr algn="ctr"/>
                      <a:r>
                        <a:rPr lang="en-US" sz="1300" b="0" u="none" dirty="0"/>
                        <a:t>I can write using appropriate features of the text type</a:t>
                      </a:r>
                    </a:p>
                    <a:p>
                      <a:pPr algn="ctr"/>
                      <a:r>
                        <a:rPr lang="en-US" sz="1300" b="0" u="none" dirty="0"/>
                        <a:t>I can write topic sentences and elaborate on them to make paragraphs</a:t>
                      </a:r>
                    </a:p>
                    <a:p>
                      <a:pPr algn="ctr"/>
                      <a:r>
                        <a:rPr lang="en-US" sz="1300" b="0" u="none" dirty="0"/>
                        <a:t>I can use a checklist to edit my own work and make changes based on feedback</a:t>
                      </a:r>
                    </a:p>
                    <a:p>
                      <a:pPr algn="ctr"/>
                      <a:r>
                        <a:rPr lang="en-US" sz="1300" b="1" u="sng" dirty="0"/>
                        <a:t>OUTCOME</a:t>
                      </a:r>
                    </a:p>
                    <a:p>
                      <a:pPr marL="285750" indent="-285750" algn="ctr">
                        <a:buFont typeface="Wingdings" pitchFamily="2" charset="2"/>
                        <a:buChar char="ü"/>
                      </a:pPr>
                      <a:r>
                        <a:rPr lang="en-US" sz="1300" b="0" u="none" dirty="0"/>
                        <a:t>An independently researched and written explanation text on a new topic – linked to a book, a process or how something works</a:t>
                      </a:r>
                    </a:p>
                  </a:txBody>
                  <a:tcPr>
                    <a:solidFill>
                      <a:schemeClr val="accent5">
                        <a:lumMod val="20000"/>
                        <a:lumOff val="80000"/>
                      </a:schemeClr>
                    </a:solidFill>
                  </a:tcPr>
                </a:tc>
                <a:extLst>
                  <a:ext uri="{0D108BD9-81ED-4DB2-BD59-A6C34878D82A}">
                    <a16:rowId xmlns:a16="http://schemas.microsoft.com/office/drawing/2014/main" val="4282356528"/>
                  </a:ext>
                </a:extLst>
              </a:tr>
              <a:tr h="2194758">
                <a:tc>
                  <a:txBody>
                    <a:bodyPr/>
                    <a:lstStyle/>
                    <a:p>
                      <a:r>
                        <a:rPr lang="en-US" sz="1300" b="1" u="sng" dirty="0"/>
                        <a:t>As an orator:</a:t>
                      </a:r>
                    </a:p>
                    <a:p>
                      <a:r>
                        <a:rPr lang="en-US" sz="1300" b="0" u="none" dirty="0"/>
                        <a:t>I can follow the discussion guidelines</a:t>
                      </a:r>
                    </a:p>
                    <a:p>
                      <a:pPr rtl="0" fontAlgn="base"/>
                      <a:r>
                        <a:rPr lang="en-GB" sz="1300" b="0" i="0" kern="1200" dirty="0">
                          <a:solidFill>
                            <a:schemeClr val="dk1"/>
                          </a:solidFill>
                          <a:effectLst/>
                          <a:latin typeface="+mn-lt"/>
                          <a:ea typeface="+mn-ea"/>
                          <a:cs typeface="+mn-cs"/>
                        </a:rPr>
                        <a:t>I can take part in discussion about books I have read</a:t>
                      </a:r>
                    </a:p>
                    <a:p>
                      <a:pPr rtl="0" fontAlgn="base"/>
                      <a:r>
                        <a:rPr lang="en-GB" sz="1300" b="0" i="0" kern="1200" dirty="0">
                          <a:solidFill>
                            <a:schemeClr val="dk1"/>
                          </a:solidFill>
                          <a:effectLst/>
                          <a:latin typeface="+mn-lt"/>
                          <a:ea typeface="+mn-ea"/>
                          <a:cs typeface="+mn-cs"/>
                        </a:rPr>
                        <a:t>I can ask questions to improve my understanding</a:t>
                      </a:r>
                    </a:p>
                    <a:p>
                      <a:r>
                        <a:rPr lang="en-US" sz="1300" b="1" u="sng" dirty="0"/>
                        <a:t>As a writer: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I can collect technical and ambitious vocabulary linked to a theme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I can collect vocabulary associated with explanation texts from models I have read </a:t>
                      </a:r>
                    </a:p>
                    <a:p>
                      <a:endParaRPr lang="en-US" sz="1300" dirty="0"/>
                    </a:p>
                  </a:txBody>
                  <a:tcPr>
                    <a:solidFill>
                      <a:schemeClr val="accent5">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63492902"/>
                  </a:ext>
                </a:extLst>
              </a:tr>
            </a:tbl>
          </a:graphicData>
        </a:graphic>
      </p:graphicFrame>
      <p:sp>
        <p:nvSpPr>
          <p:cNvPr id="3" name="TextBox 2">
            <a:extLst>
              <a:ext uri="{FF2B5EF4-FFF2-40B4-BE49-F238E27FC236}">
                <a16:creationId xmlns:a16="http://schemas.microsoft.com/office/drawing/2014/main" id="{F726D3F9-959E-924F-936C-522F69A823EC}"/>
              </a:ext>
            </a:extLst>
          </p:cNvPr>
          <p:cNvSpPr txBox="1"/>
          <p:nvPr/>
        </p:nvSpPr>
        <p:spPr>
          <a:xfrm>
            <a:off x="545939" y="0"/>
            <a:ext cx="11100121" cy="4770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ENGLISH OBJECTIVES – Y4 </a:t>
            </a:r>
            <a:r>
              <a:rPr lang="en-US" sz="2500" dirty="0">
                <a:solidFill>
                  <a:prstClr val="black"/>
                </a:solidFill>
                <a:latin typeface="Calibri" panose="020F0502020204030204"/>
              </a:rPr>
              <a:t>SPRING</a:t>
            </a: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 WRITING TO </a:t>
            </a:r>
            <a:r>
              <a:rPr lang="en-US" sz="2500" dirty="0">
                <a:solidFill>
                  <a:prstClr val="black"/>
                </a:solidFill>
                <a:latin typeface="Calibri" panose="020F0502020204030204"/>
              </a:rPr>
              <a:t>INFORM EXPLANATION</a:t>
            </a:r>
            <a:endPar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738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0ABBC3-A21E-EA42-810E-814015EF455C}"/>
              </a:ext>
            </a:extLst>
          </p:cNvPr>
          <p:cNvSpPr txBox="1"/>
          <p:nvPr/>
        </p:nvSpPr>
        <p:spPr>
          <a:xfrm>
            <a:off x="828675" y="371475"/>
            <a:ext cx="10587038"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i="1" u="sng" dirty="0">
                <a:solidFill>
                  <a:prstClr val="black"/>
                </a:solidFill>
                <a:latin typeface="Arial" panose="020B0604020202020204" pitchFamily="34" charset="0"/>
                <a:cs typeface="Arial" panose="020B0604020202020204" pitchFamily="34" charset="0"/>
              </a:rPr>
              <a:t>Y5 writing to inform o</a:t>
            </a:r>
            <a:r>
              <a:rPr kumimoji="0" lang="en-US" sz="3000" b="1" i="1" u="sng"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utcome</a:t>
            </a:r>
            <a:r>
              <a:rPr kumimoji="0" lang="en-US" sz="3000" b="1"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Explanation</a:t>
            </a:r>
          </a:p>
        </p:txBody>
      </p:sp>
      <p:sp>
        <p:nvSpPr>
          <p:cNvPr id="3" name="Rectangle 2">
            <a:extLst>
              <a:ext uri="{FF2B5EF4-FFF2-40B4-BE49-F238E27FC236}">
                <a16:creationId xmlns:a16="http://schemas.microsoft.com/office/drawing/2014/main" id="{AD32526B-E73D-584B-AAC0-475AC9F28FC4}"/>
              </a:ext>
            </a:extLst>
          </p:cNvPr>
          <p:cNvSpPr>
            <a:spLocks noChangeArrowheads="1"/>
          </p:cNvSpPr>
          <p:nvPr/>
        </p:nvSpPr>
        <p:spPr bwMode="auto">
          <a:xfrm>
            <a:off x="6929438" y="2047993"/>
            <a:ext cx="353541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7AA4104-4436-FD49-8098-94A75671128C}"/>
              </a:ext>
            </a:extLst>
          </p:cNvPr>
          <p:cNvSpPr txBox="1"/>
          <p:nvPr/>
        </p:nvSpPr>
        <p:spPr>
          <a:xfrm>
            <a:off x="1571625" y="3157538"/>
            <a:ext cx="4243388" cy="1708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Core Text – How Does A Lighthouse Work?</a:t>
            </a:r>
          </a:p>
        </p:txBody>
      </p:sp>
      <p:sp>
        <p:nvSpPr>
          <p:cNvPr id="5" name="Rectangle 2">
            <a:extLst>
              <a:ext uri="{FF2B5EF4-FFF2-40B4-BE49-F238E27FC236}">
                <a16:creationId xmlns:a16="http://schemas.microsoft.com/office/drawing/2014/main" id="{414FCC4D-2D7F-8340-9F23-5AE9EB4C4E68}"/>
              </a:ext>
            </a:extLst>
          </p:cNvPr>
          <p:cNvSpPr>
            <a:spLocks noChangeArrowheads="1"/>
          </p:cNvSpPr>
          <p:nvPr/>
        </p:nvSpPr>
        <p:spPr bwMode="auto">
          <a:xfrm>
            <a:off x="2152185" y="12034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descr="How Does a Lighthouse Work?: 1 (How it Works)">
            <a:extLst>
              <a:ext uri="{FF2B5EF4-FFF2-40B4-BE49-F238E27FC236}">
                <a16:creationId xmlns:a16="http://schemas.microsoft.com/office/drawing/2014/main" id="{22883606-7E41-0770-E8BC-93514564E2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04727" y="1691844"/>
            <a:ext cx="2940751" cy="4336098"/>
          </a:xfrm>
          <a:prstGeom prst="rect">
            <a:avLst/>
          </a:prstGeom>
          <a:noFill/>
          <a:ln>
            <a:noFill/>
          </a:ln>
        </p:spPr>
      </p:pic>
    </p:spTree>
    <p:extLst>
      <p:ext uri="{BB962C8B-B14F-4D97-AF65-F5344CB8AC3E}">
        <p14:creationId xmlns:p14="http://schemas.microsoft.com/office/powerpoint/2010/main" val="4144374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41AEF3E-D4C4-494B-8F17-822DB4678CFF}"/>
              </a:ext>
            </a:extLst>
          </p:cNvPr>
          <p:cNvGraphicFramePr>
            <a:graphicFrameLocks noGrp="1"/>
          </p:cNvGraphicFramePr>
          <p:nvPr/>
        </p:nvGraphicFramePr>
        <p:xfrm>
          <a:off x="347134" y="505034"/>
          <a:ext cx="11497731" cy="6240780"/>
        </p:xfrm>
        <a:graphic>
          <a:graphicData uri="http://schemas.openxmlformats.org/drawingml/2006/table">
            <a:tbl>
              <a:tblPr firstRow="1" bandRow="1">
                <a:tableStyleId>{5C22544A-7EE6-4342-B048-85BDC9FD1C3A}</a:tableStyleId>
              </a:tblPr>
              <a:tblGrid>
                <a:gridCol w="3832577">
                  <a:extLst>
                    <a:ext uri="{9D8B030D-6E8A-4147-A177-3AD203B41FA5}">
                      <a16:colId xmlns:a16="http://schemas.microsoft.com/office/drawing/2014/main" val="2837274113"/>
                    </a:ext>
                  </a:extLst>
                </a:gridCol>
                <a:gridCol w="3832577">
                  <a:extLst>
                    <a:ext uri="{9D8B030D-6E8A-4147-A177-3AD203B41FA5}">
                      <a16:colId xmlns:a16="http://schemas.microsoft.com/office/drawing/2014/main" val="3838816154"/>
                    </a:ext>
                  </a:extLst>
                </a:gridCol>
                <a:gridCol w="3832577">
                  <a:extLst>
                    <a:ext uri="{9D8B030D-6E8A-4147-A177-3AD203B41FA5}">
                      <a16:colId xmlns:a16="http://schemas.microsoft.com/office/drawing/2014/main" val="4034982650"/>
                    </a:ext>
                  </a:extLst>
                </a:gridCol>
              </a:tblGrid>
              <a:tr h="708660">
                <a:tc>
                  <a:txBody>
                    <a:bodyPr/>
                    <a:lstStyle/>
                    <a:p>
                      <a:r>
                        <a:rPr lang="en-US" sz="1300"/>
                        <a:t>PHASE 1 – EXPLORE</a:t>
                      </a:r>
                    </a:p>
                    <a:p>
                      <a:r>
                        <a:rPr lang="en-US" sz="1300"/>
                        <a:t>Immersion in the text </a:t>
                      </a:r>
                    </a:p>
                  </a:txBody>
                  <a:tcPr>
                    <a:solidFill>
                      <a:schemeClr val="accent1">
                        <a:lumMod val="60000"/>
                        <a:lumOff val="40000"/>
                      </a:schemeClr>
                    </a:solidFill>
                  </a:tcPr>
                </a:tc>
                <a:tc>
                  <a:txBody>
                    <a:bodyPr/>
                    <a:lstStyle/>
                    <a:p>
                      <a:r>
                        <a:rPr lang="en-US" sz="1300"/>
                        <a:t>PHASE 2 – CONSTRUCT</a:t>
                      </a:r>
                    </a:p>
                    <a:p>
                      <a:r>
                        <a:rPr lang="en-US" sz="1300"/>
                        <a:t>Grammar and sentence structure</a:t>
                      </a:r>
                    </a:p>
                    <a:p>
                      <a:r>
                        <a:rPr lang="en-US" sz="1300"/>
                        <a:t>Short writing opportunities</a:t>
                      </a:r>
                    </a:p>
                  </a:txBody>
                  <a:tcPr>
                    <a:solidFill>
                      <a:schemeClr val="accent1">
                        <a:lumMod val="60000"/>
                        <a:lumOff val="40000"/>
                      </a:schemeClr>
                    </a:solidFill>
                  </a:tcPr>
                </a:tc>
                <a:tc>
                  <a:txBody>
                    <a:bodyPr/>
                    <a:lstStyle/>
                    <a:p>
                      <a:r>
                        <a:rPr lang="en-US" sz="1300"/>
                        <a:t>PHASE 3 – COMPOSE</a:t>
                      </a:r>
                    </a:p>
                    <a:p>
                      <a:r>
                        <a:rPr lang="en-US" sz="1300"/>
                        <a:t>Plan, write and edit a longer piece of narrative</a:t>
                      </a:r>
                    </a:p>
                  </a:txBody>
                  <a:tcPr>
                    <a:solidFill>
                      <a:schemeClr val="accent1">
                        <a:lumMod val="60000"/>
                        <a:lumOff val="40000"/>
                      </a:schemeClr>
                    </a:solidFill>
                  </a:tcPr>
                </a:tc>
                <a:extLst>
                  <a:ext uri="{0D108BD9-81ED-4DB2-BD59-A6C34878D82A}">
                    <a16:rowId xmlns:a16="http://schemas.microsoft.com/office/drawing/2014/main" val="3666403030"/>
                  </a:ext>
                </a:extLst>
              </a:tr>
              <a:tr h="1543050">
                <a:tc>
                  <a:txBody>
                    <a:bodyPr/>
                    <a:lstStyle/>
                    <a:p>
                      <a:r>
                        <a:rPr lang="en-US" sz="1300" b="1" u="sng"/>
                        <a:t>As a reader:</a:t>
                      </a:r>
                    </a:p>
                    <a:p>
                      <a:r>
                        <a:rPr lang="en-GB" sz="1300" b="0" i="0" kern="1200">
                          <a:solidFill>
                            <a:schemeClr val="dk1"/>
                          </a:solidFill>
                          <a:effectLst/>
                          <a:latin typeface="+mn-lt"/>
                          <a:ea typeface="+mn-ea"/>
                          <a:cs typeface="+mn-cs"/>
                        </a:rPr>
                        <a:t>I can make predictions using details stated and clues in the text </a:t>
                      </a:r>
                    </a:p>
                    <a:p>
                      <a:r>
                        <a:rPr lang="en-GB" sz="1300" b="0" i="0" kern="1200">
                          <a:solidFill>
                            <a:schemeClr val="dk1"/>
                          </a:solidFill>
                          <a:effectLst/>
                          <a:latin typeface="+mn-lt"/>
                          <a:ea typeface="+mn-ea"/>
                          <a:cs typeface="+mn-cs"/>
                        </a:rPr>
                        <a:t>I can retell familiar stories orally</a:t>
                      </a:r>
                    </a:p>
                    <a:p>
                      <a:r>
                        <a:rPr lang="en-GB" sz="1300" b="0" i="0" kern="1200">
                          <a:solidFill>
                            <a:schemeClr val="dk1"/>
                          </a:solidFill>
                          <a:effectLst/>
                          <a:latin typeface="+mn-lt"/>
                          <a:ea typeface="+mn-ea"/>
                          <a:cs typeface="+mn-cs"/>
                        </a:rPr>
                        <a:t>I can read for meaning, discussing my understanding of new words and phrases</a:t>
                      </a:r>
                    </a:p>
                    <a:p>
                      <a:r>
                        <a:rPr lang="en-GB" sz="1300" b="0" i="0" kern="1200">
                          <a:solidFill>
                            <a:schemeClr val="dk1"/>
                          </a:solidFill>
                          <a:effectLst/>
                          <a:latin typeface="+mn-lt"/>
                          <a:ea typeface="+mn-ea"/>
                          <a:cs typeface="+mn-cs"/>
                        </a:rPr>
                        <a:t>I can retell stories, giving the main points in sequence</a:t>
                      </a:r>
                    </a:p>
                    <a:p>
                      <a:r>
                        <a:rPr lang="en-GB" sz="1300" b="0" i="0" kern="1200">
                          <a:solidFill>
                            <a:schemeClr val="dk1"/>
                          </a:solidFill>
                          <a:effectLst/>
                          <a:latin typeface="+mn-lt"/>
                          <a:ea typeface="+mn-ea"/>
                          <a:cs typeface="+mn-cs"/>
                        </a:rPr>
                        <a:t>I can discuss the title, events and characters in a story</a:t>
                      </a:r>
                    </a:p>
                    <a:p>
                      <a:r>
                        <a:rPr lang="en-GB" sz="1300" b="0" i="0" kern="1200">
                          <a:solidFill>
                            <a:schemeClr val="dk1"/>
                          </a:solidFill>
                          <a:effectLst/>
                          <a:latin typeface="+mn-lt"/>
                          <a:ea typeface="+mn-ea"/>
                          <a:cs typeface="+mn-cs"/>
                        </a:rPr>
                        <a:t>I can make influences and predictions using clues</a:t>
                      </a:r>
                    </a:p>
                    <a:p>
                      <a:r>
                        <a:rPr lang="en-GB" sz="1300" b="0" i="0" kern="1200">
                          <a:solidFill>
                            <a:schemeClr val="dk1"/>
                          </a:solidFill>
                          <a:effectLst/>
                          <a:latin typeface="+mn-lt"/>
                          <a:ea typeface="+mn-ea"/>
                          <a:cs typeface="+mn-cs"/>
                        </a:rPr>
                        <a:t>I can clearly show my understanding of a story</a:t>
                      </a:r>
                      <a:endParaRPr lang="en-US" sz="1300"/>
                    </a:p>
                  </a:txBody>
                  <a:tcPr>
                    <a:solidFill>
                      <a:schemeClr val="accent5">
                        <a:lumMod val="20000"/>
                        <a:lumOff val="80000"/>
                      </a:schemeClr>
                    </a:solidFill>
                  </a:tcPr>
                </a:tc>
                <a:tc>
                  <a:txBody>
                    <a:bodyPr/>
                    <a:lstStyle/>
                    <a:p>
                      <a:r>
                        <a:rPr lang="en-US" sz="1300" b="1" u="sng" dirty="0"/>
                        <a:t>As a writer:</a:t>
                      </a:r>
                    </a:p>
                    <a:p>
                      <a:r>
                        <a:rPr lang="en-GB" sz="1300" b="0" i="0" kern="1200" dirty="0">
                          <a:solidFill>
                            <a:schemeClr val="dk1"/>
                          </a:solidFill>
                          <a:effectLst/>
                          <a:latin typeface="+mn-lt"/>
                          <a:ea typeface="+mn-ea"/>
                          <a:cs typeface="+mn-cs"/>
                        </a:rPr>
                        <a:t>I can punctuate sentences using a capital letter, full stop, question mark and exclamation mark</a:t>
                      </a:r>
                    </a:p>
                    <a:p>
                      <a:r>
                        <a:rPr lang="en-GB" sz="1300" b="0" i="0" kern="1200" dirty="0">
                          <a:solidFill>
                            <a:schemeClr val="dk1"/>
                          </a:solidFill>
                          <a:effectLst/>
                          <a:latin typeface="+mn-lt"/>
                          <a:ea typeface="+mn-ea"/>
                          <a:cs typeface="+mn-cs"/>
                        </a:rPr>
                        <a:t>I can use a capital letter for names of people, places and days of the week</a:t>
                      </a:r>
                    </a:p>
                    <a:p>
                      <a:r>
                        <a:rPr lang="en-GB" sz="1300" b="0" i="0" kern="1200" dirty="0">
                          <a:solidFill>
                            <a:schemeClr val="dk1"/>
                          </a:solidFill>
                          <a:effectLst/>
                          <a:latin typeface="+mn-lt"/>
                          <a:ea typeface="+mn-ea"/>
                          <a:cs typeface="+mn-cs"/>
                        </a:rPr>
                        <a:t>I can write regular plural nouns</a:t>
                      </a:r>
                    </a:p>
                    <a:p>
                      <a:r>
                        <a:rPr lang="en-GB" sz="1300" b="0" i="0" kern="1200" dirty="0">
                          <a:solidFill>
                            <a:schemeClr val="dk1"/>
                          </a:solidFill>
                          <a:effectLst/>
                          <a:latin typeface="+mn-lt"/>
                          <a:ea typeface="+mn-ea"/>
                          <a:cs typeface="+mn-cs"/>
                        </a:rPr>
                        <a:t>I can write actions in the 1</a:t>
                      </a:r>
                      <a:r>
                        <a:rPr lang="en-GB" sz="1300" b="0" i="0" kern="1200" baseline="30000" dirty="0">
                          <a:solidFill>
                            <a:schemeClr val="dk1"/>
                          </a:solidFill>
                          <a:effectLst/>
                          <a:latin typeface="+mn-lt"/>
                          <a:ea typeface="+mn-ea"/>
                          <a:cs typeface="+mn-cs"/>
                        </a:rPr>
                        <a:t>st</a:t>
                      </a:r>
                      <a:r>
                        <a:rPr lang="en-GB" sz="1300" b="0" i="0" kern="1200" dirty="0">
                          <a:solidFill>
                            <a:schemeClr val="dk1"/>
                          </a:solidFill>
                          <a:effectLst/>
                          <a:latin typeface="+mn-lt"/>
                          <a:ea typeface="+mn-ea"/>
                          <a:cs typeface="+mn-cs"/>
                        </a:rPr>
                        <a:t>/3</a:t>
                      </a:r>
                      <a:r>
                        <a:rPr lang="en-GB" sz="1300" b="0" i="0" kern="1200" baseline="30000" dirty="0">
                          <a:solidFill>
                            <a:schemeClr val="dk1"/>
                          </a:solidFill>
                          <a:effectLst/>
                          <a:latin typeface="+mn-lt"/>
                          <a:ea typeface="+mn-ea"/>
                          <a:cs typeface="+mn-cs"/>
                        </a:rPr>
                        <a:t>rd</a:t>
                      </a:r>
                      <a:r>
                        <a:rPr lang="en-GB" sz="1300" b="0" i="0" kern="1200" dirty="0">
                          <a:solidFill>
                            <a:schemeClr val="dk1"/>
                          </a:solidFill>
                          <a:effectLst/>
                          <a:latin typeface="+mn-lt"/>
                          <a:ea typeface="+mn-ea"/>
                          <a:cs typeface="+mn-cs"/>
                        </a:rPr>
                        <a:t> person simple past</a:t>
                      </a:r>
                    </a:p>
                    <a:p>
                      <a:r>
                        <a:rPr lang="en-GB" sz="1300" b="0" i="0" kern="1200" dirty="0">
                          <a:solidFill>
                            <a:schemeClr val="dk1"/>
                          </a:solidFill>
                          <a:effectLst/>
                          <a:latin typeface="+mn-lt"/>
                          <a:ea typeface="+mn-ea"/>
                          <a:cs typeface="+mn-cs"/>
                        </a:rPr>
                        <a:t>I can join sentences with and</a:t>
                      </a:r>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u="sng" dirty="0"/>
                        <a:t>As a writer:</a:t>
                      </a:r>
                    </a:p>
                    <a:p>
                      <a:r>
                        <a:rPr lang="en-GB" sz="1300" b="0" i="0" kern="1200" dirty="0">
                          <a:solidFill>
                            <a:schemeClr val="dk1"/>
                          </a:solidFill>
                          <a:effectLst/>
                          <a:latin typeface="+mn-lt"/>
                          <a:ea typeface="+mn-ea"/>
                          <a:cs typeface="+mn-cs"/>
                        </a:rPr>
                        <a:t>I can punctuate sentences using a capital letter, full stop, question mark and exclamation mark</a:t>
                      </a:r>
                    </a:p>
                    <a:p>
                      <a:r>
                        <a:rPr lang="en-GB" sz="1300" b="0" i="0" kern="1200" dirty="0">
                          <a:solidFill>
                            <a:schemeClr val="dk1"/>
                          </a:solidFill>
                          <a:effectLst/>
                          <a:latin typeface="+mn-lt"/>
                          <a:ea typeface="+mn-ea"/>
                          <a:cs typeface="+mn-cs"/>
                        </a:rPr>
                        <a:t>I can use a capital letter for names of people, places and days of the week</a:t>
                      </a:r>
                    </a:p>
                    <a:p>
                      <a:r>
                        <a:rPr lang="en-GB" sz="1300" b="0" i="0" kern="1200" dirty="0">
                          <a:solidFill>
                            <a:schemeClr val="dk1"/>
                          </a:solidFill>
                          <a:effectLst/>
                          <a:latin typeface="+mn-lt"/>
                          <a:ea typeface="+mn-ea"/>
                          <a:cs typeface="+mn-cs"/>
                        </a:rPr>
                        <a:t>I can write regular plural nouns</a:t>
                      </a:r>
                    </a:p>
                    <a:p>
                      <a:r>
                        <a:rPr lang="en-GB" sz="1300" b="0" i="0" kern="1200" dirty="0">
                          <a:solidFill>
                            <a:schemeClr val="dk1"/>
                          </a:solidFill>
                          <a:effectLst/>
                          <a:latin typeface="+mn-lt"/>
                          <a:ea typeface="+mn-ea"/>
                          <a:cs typeface="+mn-cs"/>
                        </a:rPr>
                        <a:t>I can write actions in the 1</a:t>
                      </a:r>
                      <a:r>
                        <a:rPr lang="en-GB" sz="1300" b="0" i="0" kern="1200" baseline="30000" dirty="0">
                          <a:solidFill>
                            <a:schemeClr val="dk1"/>
                          </a:solidFill>
                          <a:effectLst/>
                          <a:latin typeface="+mn-lt"/>
                          <a:ea typeface="+mn-ea"/>
                          <a:cs typeface="+mn-cs"/>
                        </a:rPr>
                        <a:t>st</a:t>
                      </a:r>
                      <a:r>
                        <a:rPr lang="en-GB" sz="1300" b="0" i="0" kern="1200" dirty="0">
                          <a:solidFill>
                            <a:schemeClr val="dk1"/>
                          </a:solidFill>
                          <a:effectLst/>
                          <a:latin typeface="+mn-lt"/>
                          <a:ea typeface="+mn-ea"/>
                          <a:cs typeface="+mn-cs"/>
                        </a:rPr>
                        <a:t>/3</a:t>
                      </a:r>
                      <a:r>
                        <a:rPr lang="en-GB" sz="1300" b="0" i="0" kern="1200" baseline="30000" dirty="0">
                          <a:solidFill>
                            <a:schemeClr val="dk1"/>
                          </a:solidFill>
                          <a:effectLst/>
                          <a:latin typeface="+mn-lt"/>
                          <a:ea typeface="+mn-ea"/>
                          <a:cs typeface="+mn-cs"/>
                        </a:rPr>
                        <a:t>rd</a:t>
                      </a:r>
                      <a:r>
                        <a:rPr lang="en-GB" sz="1300" b="0" i="0" kern="1200" dirty="0">
                          <a:solidFill>
                            <a:schemeClr val="dk1"/>
                          </a:solidFill>
                          <a:effectLst/>
                          <a:latin typeface="+mn-lt"/>
                          <a:ea typeface="+mn-ea"/>
                          <a:cs typeface="+mn-cs"/>
                        </a:rPr>
                        <a:t> person simple past</a:t>
                      </a:r>
                    </a:p>
                    <a:p>
                      <a:r>
                        <a:rPr lang="en-GB" sz="1300" b="0" i="0" kern="1200" dirty="0">
                          <a:solidFill>
                            <a:schemeClr val="dk1"/>
                          </a:solidFill>
                          <a:effectLst/>
                          <a:latin typeface="+mn-lt"/>
                          <a:ea typeface="+mn-ea"/>
                          <a:cs typeface="+mn-cs"/>
                        </a:rPr>
                        <a:t>I can join sentences with and</a:t>
                      </a:r>
                    </a:p>
                    <a:p>
                      <a:endParaRPr lang="en-US" sz="1300" b="1" u="sng" dirty="0"/>
                    </a:p>
                  </a:txBody>
                  <a:tcPr>
                    <a:solidFill>
                      <a:schemeClr val="accent5">
                        <a:lumMod val="20000"/>
                        <a:lumOff val="80000"/>
                      </a:schemeClr>
                    </a:solidFill>
                  </a:tcPr>
                </a:tc>
                <a:extLst>
                  <a:ext uri="{0D108BD9-81ED-4DB2-BD59-A6C34878D82A}">
                    <a16:rowId xmlns:a16="http://schemas.microsoft.com/office/drawing/2014/main" val="2699026580"/>
                  </a:ext>
                </a:extLst>
              </a:tr>
              <a:tr h="1439181">
                <a:tc>
                  <a:txBody>
                    <a:bodyPr/>
                    <a:lstStyle/>
                    <a:p>
                      <a:pPr marL="0" marR="0" lvl="0" indent="0" algn="l" defTabSz="914420" rtl="0" eaLnBrk="1" fontAlgn="auto" latinLnBrk="0" hangingPunct="1">
                        <a:lnSpc>
                          <a:spcPct val="100000"/>
                        </a:lnSpc>
                        <a:spcBef>
                          <a:spcPts val="0"/>
                        </a:spcBef>
                        <a:spcAft>
                          <a:spcPts val="0"/>
                        </a:spcAft>
                        <a:buClrTx/>
                        <a:buSzTx/>
                        <a:buFontTx/>
                        <a:buNone/>
                        <a:tabLst/>
                        <a:defRPr/>
                      </a:pPr>
                      <a:r>
                        <a:rPr lang="en-US" sz="1300" b="1" u="sng" dirty="0"/>
                        <a:t>As an orator:</a:t>
                      </a:r>
                    </a:p>
                    <a:p>
                      <a:pPr rtl="0" fontAlgn="base"/>
                      <a:r>
                        <a:rPr lang="en-GB" sz="1300" b="0" i="0" kern="1200" dirty="0">
                          <a:solidFill>
                            <a:schemeClr val="dk1"/>
                          </a:solidFill>
                          <a:effectLst/>
                          <a:latin typeface="+mn-lt"/>
                          <a:ea typeface="+mn-ea"/>
                          <a:cs typeface="+mn-cs"/>
                        </a:rPr>
                        <a:t>I can explore the text through freeze frame/tableaux</a:t>
                      </a:r>
                    </a:p>
                    <a:p>
                      <a:pPr rtl="0" fontAlgn="base"/>
                      <a:r>
                        <a:rPr lang="en-GB" sz="1300" b="0" i="0" kern="1200" dirty="0">
                          <a:solidFill>
                            <a:schemeClr val="dk1"/>
                          </a:solidFill>
                          <a:effectLst/>
                          <a:latin typeface="+mn-lt"/>
                          <a:ea typeface="+mn-ea"/>
                          <a:cs typeface="+mn-cs"/>
                        </a:rPr>
                        <a:t>I can listen to stories with attention and concentration</a:t>
                      </a:r>
                    </a:p>
                    <a:p>
                      <a:pPr rtl="0" fontAlgn="base"/>
                      <a:r>
                        <a:rPr lang="en-GB" sz="1300" b="0" i="0" kern="1200" dirty="0">
                          <a:solidFill>
                            <a:schemeClr val="dk1"/>
                          </a:solidFill>
                          <a:effectLst/>
                          <a:latin typeface="+mn-lt"/>
                          <a:ea typeface="+mn-ea"/>
                          <a:cs typeface="+mn-cs"/>
                        </a:rPr>
                        <a:t>I can participate in discussion about books that are read to me</a:t>
                      </a:r>
                    </a:p>
                    <a:p>
                      <a:pPr rtl="0" fontAlgn="base"/>
                      <a:endParaRPr lang="en-GB" sz="1300" b="0" i="0" kern="1200" dirty="0">
                        <a:solidFill>
                          <a:schemeClr val="dk1"/>
                        </a:solidFill>
                        <a:effectLst/>
                        <a:latin typeface="+mn-lt"/>
                        <a:ea typeface="+mn-ea"/>
                        <a:cs typeface="+mn-cs"/>
                      </a:endParaRPr>
                    </a:p>
                    <a:p>
                      <a:r>
                        <a:rPr lang="en-GB" sz="1300" b="1" u="sng" dirty="0"/>
                        <a:t>As a writer:</a:t>
                      </a:r>
                      <a:endParaRPr lang="en-GB" sz="1300" b="0" i="0" kern="1200" dirty="0">
                        <a:solidFill>
                          <a:schemeClr val="dk1"/>
                        </a:solidFill>
                        <a:effectLst/>
                        <a:latin typeface="+mn-lt"/>
                        <a:ea typeface="+mn-ea"/>
                        <a:cs typeface="+mn-cs"/>
                      </a:endParaRPr>
                    </a:p>
                    <a:p>
                      <a:r>
                        <a:rPr lang="en-US" sz="1300" dirty="0"/>
                        <a:t>I can describe a character’s appearance and actions</a:t>
                      </a:r>
                    </a:p>
                    <a:p>
                      <a:r>
                        <a:rPr lang="en-US" sz="1300" dirty="0"/>
                        <a:t>I can collect ambitious vocabulary to describe a character</a:t>
                      </a:r>
                    </a:p>
                  </a:txBody>
                  <a:tcPr>
                    <a:solidFill>
                      <a:schemeClr val="accent5">
                        <a:lumMod val="20000"/>
                        <a:lumOff val="80000"/>
                      </a:schemeClr>
                    </a:solidFill>
                  </a:tcPr>
                </a:tc>
                <a:tc>
                  <a:txBody>
                    <a:bodyPr/>
                    <a:lstStyle/>
                    <a:p>
                      <a:r>
                        <a:rPr lang="en-US" sz="1300" b="1" u="sng" dirty="0"/>
                        <a:t>As an orator:</a:t>
                      </a:r>
                    </a:p>
                    <a:p>
                      <a:r>
                        <a:rPr lang="en-US" sz="1300" b="0" u="none" dirty="0"/>
                        <a:t>I can work in a pair to generate ideas for writing</a:t>
                      </a:r>
                    </a:p>
                    <a:p>
                      <a:r>
                        <a:rPr lang="en-US" sz="1300" b="0" u="none" dirty="0"/>
                        <a:t>I can compose and rehearse sentences orally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0" kern="1200" dirty="0">
                          <a:solidFill>
                            <a:schemeClr val="dk1"/>
                          </a:solidFill>
                          <a:effectLst/>
                          <a:latin typeface="+mn-lt"/>
                          <a:ea typeface="+mn-ea"/>
                          <a:cs typeface="+mn-cs"/>
                        </a:rPr>
                        <a:t>I can explore the text through freeze frame/tableaux</a:t>
                      </a:r>
                      <a:endParaRPr lang="en-US" sz="1300" b="0" u="none" dirty="0"/>
                    </a:p>
                    <a:p>
                      <a:r>
                        <a:rPr lang="en-US" sz="1300" b="1" u="sng" dirty="0"/>
                        <a:t>As a writer:</a:t>
                      </a:r>
                    </a:p>
                    <a:p>
                      <a:r>
                        <a:rPr lang="en-US" sz="1300" b="0" u="none" dirty="0"/>
                        <a:t>I can combine sentences to write a short paragraph</a:t>
                      </a:r>
                    </a:p>
                    <a:p>
                      <a:r>
                        <a:rPr lang="en-US" sz="1300" b="0" u="none" dirty="0"/>
                        <a:t>I can use alliteration for effect</a:t>
                      </a:r>
                    </a:p>
                    <a:p>
                      <a:r>
                        <a:rPr lang="en-US" sz="1300" b="0" u="none" dirty="0"/>
                        <a:t>I can use familiar story language, repetitive phrases and stock language</a:t>
                      </a:r>
                    </a:p>
                    <a:p>
                      <a:r>
                        <a:rPr lang="en-US" sz="1300" b="0" u="none" dirty="0"/>
                        <a:t>I can use adjectives to describe a character or setting</a:t>
                      </a:r>
                    </a:p>
                    <a:p>
                      <a:r>
                        <a:rPr lang="en-US" sz="1300" b="0" u="none" dirty="0"/>
                        <a:t>I can use the 5 senses for description</a:t>
                      </a:r>
                    </a:p>
                    <a:p>
                      <a:endParaRPr lang="en-US" sz="1300" b="0" u="none" dirty="0"/>
                    </a:p>
                    <a:p>
                      <a:pPr algn="ctr"/>
                      <a:r>
                        <a:rPr lang="en-US" sz="1300" b="1" u="sng" dirty="0"/>
                        <a:t>SHORT WRITING OPPORTUNITIES</a:t>
                      </a:r>
                    </a:p>
                    <a:p>
                      <a:pPr algn="ctr"/>
                      <a:endParaRPr lang="en-US" sz="1300" b="1" u="sng" dirty="0"/>
                    </a:p>
                    <a:p>
                      <a:pPr marL="285750" indent="-285750" algn="ctr">
                        <a:buFont typeface="Wingdings" pitchFamily="2" charset="2"/>
                        <a:buChar char="ü"/>
                      </a:pPr>
                      <a:r>
                        <a:rPr lang="en-US" sz="1300" b="0" u="none" dirty="0"/>
                        <a:t>Character description based on reading</a:t>
                      </a:r>
                    </a:p>
                    <a:p>
                      <a:pPr marL="285750" indent="-285750" algn="ctr">
                        <a:buFont typeface="Wingdings" pitchFamily="2" charset="2"/>
                        <a:buChar char="ü"/>
                      </a:pPr>
                      <a:r>
                        <a:rPr lang="en-US" sz="1300" b="0" u="none" dirty="0"/>
                        <a:t>Setting description based on reading</a:t>
                      </a:r>
                    </a:p>
                  </a:txBody>
                  <a:tcPr>
                    <a:solidFill>
                      <a:schemeClr val="accent5">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1" u="sng" dirty="0"/>
                        <a:t>As an orator:</a:t>
                      </a:r>
                    </a:p>
                    <a:p>
                      <a:r>
                        <a:rPr lang="en-US" sz="1300" dirty="0"/>
                        <a:t>I can retell a story orally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compose and rehearse sentences orally</a:t>
                      </a:r>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u="sng" dirty="0"/>
                        <a:t>As a writer: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sequence sentences and paragraphs to write short narratives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use 5 senses and alliteration for description</a:t>
                      </a:r>
                    </a:p>
                    <a:p>
                      <a:r>
                        <a:rPr lang="en-US" sz="1300" dirty="0"/>
                        <a:t>I can create a character with a goal or motive and describe their actions/appearance</a:t>
                      </a:r>
                    </a:p>
                    <a:p>
                      <a:r>
                        <a:rPr lang="en-US" sz="1300" dirty="0"/>
                        <a:t>I can use familiar story language/repetitive phrases</a:t>
                      </a:r>
                    </a:p>
                    <a:p>
                      <a:r>
                        <a:rPr lang="en-US" sz="1300" dirty="0"/>
                        <a:t>I can open my story with a setting and describe it using adjectives</a:t>
                      </a:r>
                    </a:p>
                    <a:p>
                      <a:r>
                        <a:rPr lang="en-US" sz="1300" dirty="0"/>
                        <a:t>I can talk about my ideas for writing</a:t>
                      </a:r>
                    </a:p>
                    <a:p>
                      <a:r>
                        <a:rPr lang="en-US" sz="1300" dirty="0"/>
                        <a:t>I can talk about how I can improve my writing</a:t>
                      </a:r>
                    </a:p>
                    <a:p>
                      <a:endParaRPr lang="en-US" sz="1300" dirty="0"/>
                    </a:p>
                    <a:p>
                      <a:pPr algn="ctr"/>
                      <a:r>
                        <a:rPr lang="en-US" sz="1300" b="1" u="sng" dirty="0"/>
                        <a:t>OUTCOME</a:t>
                      </a:r>
                    </a:p>
                    <a:p>
                      <a:pPr marL="285750" indent="-285750" algn="ctr">
                        <a:buFont typeface="Wingdings" pitchFamily="2" charset="2"/>
                        <a:buChar char="ü"/>
                      </a:pPr>
                      <a:r>
                        <a:rPr lang="en-US" sz="1300" b="0" u="none" dirty="0"/>
                        <a:t>A traditional tale from another culture</a:t>
                      </a:r>
                    </a:p>
                  </a:txBody>
                  <a:tcPr>
                    <a:solidFill>
                      <a:schemeClr val="accent5">
                        <a:lumMod val="20000"/>
                        <a:lumOff val="80000"/>
                      </a:schemeClr>
                    </a:solidFill>
                  </a:tcPr>
                </a:tc>
                <a:extLst>
                  <a:ext uri="{0D108BD9-81ED-4DB2-BD59-A6C34878D82A}">
                    <a16:rowId xmlns:a16="http://schemas.microsoft.com/office/drawing/2014/main" val="4282356528"/>
                  </a:ext>
                </a:extLst>
              </a:tr>
            </a:tbl>
          </a:graphicData>
        </a:graphic>
      </p:graphicFrame>
      <p:sp>
        <p:nvSpPr>
          <p:cNvPr id="3" name="TextBox 2">
            <a:extLst>
              <a:ext uri="{FF2B5EF4-FFF2-40B4-BE49-F238E27FC236}">
                <a16:creationId xmlns:a16="http://schemas.microsoft.com/office/drawing/2014/main" id="{F726D3F9-959E-924F-936C-522F69A823EC}"/>
              </a:ext>
            </a:extLst>
          </p:cNvPr>
          <p:cNvSpPr txBox="1"/>
          <p:nvPr/>
        </p:nvSpPr>
        <p:spPr>
          <a:xfrm>
            <a:off x="636608" y="27980"/>
            <a:ext cx="10718157" cy="4770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ENGLISH OBJECTIVES – Y1 </a:t>
            </a:r>
            <a:r>
              <a:rPr kumimoji="0" lang="en-US" sz="2500" b="0" i="0" u="none" strike="noStrike" kern="1200" cap="none" spc="0" normalizeH="0" baseline="0" noProof="0">
                <a:ln>
                  <a:noFill/>
                </a:ln>
                <a:solidFill>
                  <a:prstClr val="black"/>
                </a:solidFill>
                <a:effectLst/>
                <a:uLnTx/>
                <a:uFillTx/>
                <a:latin typeface="Calibri" panose="020F0502020204030204"/>
                <a:ea typeface="+mn-ea"/>
                <a:cs typeface="+mn-cs"/>
              </a:rPr>
              <a:t>SPRING WRITING TO ENTERTAIN NARRATIVE</a:t>
            </a:r>
          </a:p>
        </p:txBody>
      </p:sp>
    </p:spTree>
    <p:extLst>
      <p:ext uri="{BB962C8B-B14F-4D97-AF65-F5344CB8AC3E}">
        <p14:creationId xmlns:p14="http://schemas.microsoft.com/office/powerpoint/2010/main" val="2005586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FFC163-3811-5340-886B-4714DC9AA2BB}"/>
              </a:ext>
            </a:extLst>
          </p:cNvPr>
          <p:cNvGraphicFramePr>
            <a:graphicFrameLocks noGrp="1"/>
          </p:cNvGraphicFramePr>
          <p:nvPr>
            <p:extLst>
              <p:ext uri="{D42A27DB-BD31-4B8C-83A1-F6EECF244321}">
                <p14:modId xmlns:p14="http://schemas.microsoft.com/office/powerpoint/2010/main" val="2665814202"/>
              </p:ext>
            </p:extLst>
          </p:nvPr>
        </p:nvGraphicFramePr>
        <p:xfrm>
          <a:off x="391886" y="719666"/>
          <a:ext cx="11424063" cy="5582920"/>
        </p:xfrm>
        <a:graphic>
          <a:graphicData uri="http://schemas.openxmlformats.org/drawingml/2006/table">
            <a:tbl>
              <a:tblPr firstRow="1" bandRow="1">
                <a:tableStyleId>{5940675A-B579-460E-94D1-54222C63F5DA}</a:tableStyleId>
              </a:tblPr>
              <a:tblGrid>
                <a:gridCol w="3808021">
                  <a:extLst>
                    <a:ext uri="{9D8B030D-6E8A-4147-A177-3AD203B41FA5}">
                      <a16:colId xmlns:a16="http://schemas.microsoft.com/office/drawing/2014/main" val="4129996108"/>
                    </a:ext>
                  </a:extLst>
                </a:gridCol>
                <a:gridCol w="3808021">
                  <a:extLst>
                    <a:ext uri="{9D8B030D-6E8A-4147-A177-3AD203B41FA5}">
                      <a16:colId xmlns:a16="http://schemas.microsoft.com/office/drawing/2014/main" val="1231770196"/>
                    </a:ext>
                  </a:extLst>
                </a:gridCol>
                <a:gridCol w="3808021">
                  <a:extLst>
                    <a:ext uri="{9D8B030D-6E8A-4147-A177-3AD203B41FA5}">
                      <a16:colId xmlns:a16="http://schemas.microsoft.com/office/drawing/2014/main" val="4261554858"/>
                    </a:ext>
                  </a:extLst>
                </a:gridCol>
              </a:tblGrid>
              <a:tr h="370840">
                <a:tc gridSpan="3">
                  <a:txBody>
                    <a:bodyPr/>
                    <a:lstStyle/>
                    <a:p>
                      <a:pPr algn="ctr"/>
                      <a:r>
                        <a:rPr lang="en-US" dirty="0"/>
                        <a:t>RETRIEVAL Y5 WRITING TO INFORM (EXPLANATION)</a:t>
                      </a:r>
                    </a:p>
                  </a:txBody>
                  <a:tcPr>
                    <a:solidFill>
                      <a:schemeClr val="accent4">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2890407"/>
                  </a:ext>
                </a:extLst>
              </a:tr>
              <a:tr h="370840">
                <a:tc>
                  <a:txBody>
                    <a:bodyPr/>
                    <a:lstStyle/>
                    <a:p>
                      <a:r>
                        <a:rPr lang="en-US" sz="1300"/>
                        <a:t>PHASE ONE - EXPLORE</a:t>
                      </a:r>
                    </a:p>
                    <a:p>
                      <a:r>
                        <a:rPr lang="en-US" sz="1300"/>
                        <a:t>Immersion in the text</a:t>
                      </a:r>
                    </a:p>
                  </a:txBody>
                  <a:tcPr>
                    <a:solidFill>
                      <a:schemeClr val="accent4">
                        <a:lumMod val="40000"/>
                        <a:lumOff val="60000"/>
                      </a:schemeClr>
                    </a:solidFill>
                  </a:tcPr>
                </a:tc>
                <a:tc>
                  <a:txBody>
                    <a:bodyPr/>
                    <a:lstStyle/>
                    <a:p>
                      <a:r>
                        <a:rPr lang="en-US" sz="1300"/>
                        <a:t>PHASE TWO - CONSTRUCT</a:t>
                      </a:r>
                    </a:p>
                    <a:p>
                      <a:r>
                        <a:rPr lang="en-US" sz="1300"/>
                        <a:t>Grammar and sentence structure</a:t>
                      </a:r>
                    </a:p>
                    <a:p>
                      <a:r>
                        <a:rPr lang="en-US" sz="1300"/>
                        <a:t>Short writing opportunities</a:t>
                      </a:r>
                    </a:p>
                  </a:txBody>
                  <a:tcPr>
                    <a:solidFill>
                      <a:schemeClr val="accent4">
                        <a:lumMod val="40000"/>
                        <a:lumOff val="60000"/>
                      </a:schemeClr>
                    </a:solidFill>
                  </a:tcPr>
                </a:tc>
                <a:tc>
                  <a:txBody>
                    <a:bodyPr/>
                    <a:lstStyle/>
                    <a:p>
                      <a:r>
                        <a:rPr lang="en-US" sz="1300"/>
                        <a:t>PHASE  THREE – COMPOSE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Plan, write and edit a longer piece of narrative</a:t>
                      </a:r>
                    </a:p>
                  </a:txBody>
                  <a:tcPr>
                    <a:solidFill>
                      <a:schemeClr val="accent4">
                        <a:lumMod val="40000"/>
                        <a:lumOff val="60000"/>
                      </a:schemeClr>
                    </a:solidFill>
                  </a:tcPr>
                </a:tc>
                <a:extLst>
                  <a:ext uri="{0D108BD9-81ED-4DB2-BD59-A6C34878D82A}">
                    <a16:rowId xmlns:a16="http://schemas.microsoft.com/office/drawing/2014/main" val="3909116621"/>
                  </a:ext>
                </a:extLst>
              </a:tr>
              <a:tr h="370840">
                <a:tc>
                  <a:txBody>
                    <a:bodyPr/>
                    <a:lstStyle/>
                    <a:p>
                      <a:endParaRPr lang="en-US" sz="1500" dirty="0"/>
                    </a:p>
                    <a:p>
                      <a:r>
                        <a:rPr lang="en-US" sz="1500" dirty="0"/>
                        <a:t>I can identify and know the function of nouns, verbs, adjectives and adverbs</a:t>
                      </a:r>
                    </a:p>
                    <a:p>
                      <a:endParaRPr lang="en-US" sz="1500" dirty="0"/>
                    </a:p>
                    <a:p>
                      <a:r>
                        <a:rPr lang="en-US" sz="1500" dirty="0"/>
                        <a:t>I can punctuate sentences with capital letters, full stops, question marks, exclamation marks and commas</a:t>
                      </a:r>
                    </a:p>
                    <a:p>
                      <a:endParaRPr lang="en-US" sz="1500" dirty="0"/>
                    </a:p>
                    <a:p>
                      <a:r>
                        <a:rPr lang="en-US" sz="1500" dirty="0"/>
                        <a:t>I can identify and explain the function of modal verbs</a:t>
                      </a:r>
                    </a:p>
                    <a:p>
                      <a:endParaRPr lang="en-US" sz="1500" dirty="0"/>
                    </a:p>
                    <a:p>
                      <a:r>
                        <a:rPr lang="en-US" sz="1500" dirty="0"/>
                        <a:t>I can use brackets to indicate parenthesis </a:t>
                      </a:r>
                    </a:p>
                    <a:p>
                      <a:endParaRPr lang="en-US" sz="1500" dirty="0"/>
                    </a:p>
                    <a:p>
                      <a:endParaRPr lang="en-US" sz="1500" dirty="0"/>
                    </a:p>
                    <a:p>
                      <a:endParaRPr lang="en-US" sz="1500" dirty="0"/>
                    </a:p>
                    <a:p>
                      <a:endParaRPr lang="en-US" sz="1500" dirty="0"/>
                    </a:p>
                    <a:p>
                      <a:endParaRPr lang="en-US" sz="1500" dirty="0"/>
                    </a:p>
                  </a:txBody>
                  <a:tcPr>
                    <a:solidFill>
                      <a:schemeClr val="accent4">
                        <a:lumMod val="20000"/>
                        <a:lumOff val="80000"/>
                      </a:schemeClr>
                    </a:solidFill>
                  </a:tcPr>
                </a:tc>
                <a:tc>
                  <a:txBody>
                    <a:bodyPr/>
                    <a:lstStyle/>
                    <a:p>
                      <a:endParaRPr lang="en-US" sz="1500" dirty="0"/>
                    </a:p>
                    <a:p>
                      <a:r>
                        <a:rPr lang="en-US" sz="1500" dirty="0"/>
                        <a:t>I can identify and use a variety of prepositions</a:t>
                      </a:r>
                    </a:p>
                    <a:p>
                      <a:endParaRPr lang="en-US" sz="1500" dirty="0"/>
                    </a:p>
                    <a:p>
                      <a:r>
                        <a:rPr lang="en-US" sz="1500" dirty="0"/>
                        <a:t>I can punctuate sentences with capital letters, full stops, question marks, exclamation marks and commas</a:t>
                      </a:r>
                    </a:p>
                    <a:p>
                      <a:endParaRPr lang="en-US" sz="1500" dirty="0"/>
                    </a:p>
                    <a:p>
                      <a:endParaRPr lang="en-US" sz="1500" dirty="0"/>
                    </a:p>
                    <a:p>
                      <a:r>
                        <a:rPr lang="en-US" sz="1500" dirty="0"/>
                        <a:t>I can identify and list some determiners</a:t>
                      </a:r>
                    </a:p>
                    <a:p>
                      <a:endParaRPr lang="en-US" sz="1500" dirty="0"/>
                    </a:p>
                    <a:p>
                      <a:endParaRPr lang="en-US" sz="1500" dirty="0"/>
                    </a:p>
                    <a:p>
                      <a:r>
                        <a:rPr lang="en-US" sz="1500" dirty="0"/>
                        <a:t>I can write sentences in the progressive and the perfect tenses</a:t>
                      </a:r>
                    </a:p>
                    <a:p>
                      <a:endParaRPr lang="en-US" sz="1500" dirty="0"/>
                    </a:p>
                    <a:p>
                      <a:endParaRPr lang="en-US" sz="1500" dirty="0"/>
                    </a:p>
                    <a:p>
                      <a:endParaRPr lang="en-US" sz="1500" dirty="0"/>
                    </a:p>
                    <a:p>
                      <a:endParaRPr lang="en-US" sz="1500" dirty="0"/>
                    </a:p>
                  </a:txBody>
                  <a:tcPr>
                    <a:solidFill>
                      <a:schemeClr val="accent4">
                        <a:lumMod val="20000"/>
                        <a:lumOff val="80000"/>
                      </a:schemeClr>
                    </a:solidFill>
                  </a:tcPr>
                </a:tc>
                <a:tc>
                  <a:txBody>
                    <a:bodyPr/>
                    <a:lstStyle/>
                    <a:p>
                      <a:endParaRPr lang="en-US" sz="1500" dirty="0"/>
                    </a:p>
                    <a:p>
                      <a:r>
                        <a:rPr lang="en-US" sz="1500" dirty="0"/>
                        <a:t>I can move clauses around for effect</a:t>
                      </a:r>
                    </a:p>
                    <a:p>
                      <a:endParaRPr lang="en-US" sz="1500" dirty="0"/>
                    </a:p>
                    <a:p>
                      <a:endParaRPr lang="en-US" sz="1500" dirty="0"/>
                    </a:p>
                    <a:p>
                      <a:r>
                        <a:rPr lang="en-US" sz="1500" dirty="0"/>
                        <a:t>I can write simple, compound and complex sentences for different purposes</a:t>
                      </a:r>
                    </a:p>
                    <a:p>
                      <a:endParaRPr lang="en-US" sz="1500" dirty="0"/>
                    </a:p>
                    <a:p>
                      <a:endParaRPr lang="en-US" sz="1500" dirty="0"/>
                    </a:p>
                    <a:p>
                      <a:r>
                        <a:rPr lang="en-US" sz="1500" dirty="0"/>
                        <a:t>I can use apostrophes for plural possession</a:t>
                      </a:r>
                    </a:p>
                    <a:p>
                      <a:endParaRPr lang="en-US" sz="1500" dirty="0"/>
                    </a:p>
                    <a:p>
                      <a:endParaRPr lang="en-US" sz="1500" dirty="0"/>
                    </a:p>
                    <a:p>
                      <a:r>
                        <a:rPr lang="en-US" sz="1500" dirty="0"/>
                        <a:t>I can identify and use abstract nouns</a:t>
                      </a:r>
                    </a:p>
                    <a:p>
                      <a:endParaRPr lang="en-US" sz="1500" dirty="0"/>
                    </a:p>
                    <a:p>
                      <a:endParaRPr lang="en-US" sz="1500" dirty="0"/>
                    </a:p>
                    <a:p>
                      <a:endParaRPr lang="en-US" sz="1500" dirty="0"/>
                    </a:p>
                  </a:txBody>
                  <a:tcPr>
                    <a:solidFill>
                      <a:schemeClr val="accent4">
                        <a:lumMod val="20000"/>
                        <a:lumOff val="80000"/>
                      </a:schemeClr>
                    </a:solidFill>
                  </a:tcPr>
                </a:tc>
                <a:extLst>
                  <a:ext uri="{0D108BD9-81ED-4DB2-BD59-A6C34878D82A}">
                    <a16:rowId xmlns:a16="http://schemas.microsoft.com/office/drawing/2014/main" val="4076663390"/>
                  </a:ext>
                </a:extLst>
              </a:tr>
              <a:tr h="370840">
                <a:tc gridSpan="3">
                  <a:txBody>
                    <a:bodyPr/>
                    <a:lstStyle/>
                    <a:p>
                      <a:r>
                        <a:rPr lang="en-US" sz="1500" dirty="0"/>
                        <a:t>Each of these objectives revises a concept from Y1/Y2/Y3/Y4 and Autumn Y5 that will be built upon in each of these phases and retrieval practice should take place before the related objective is covered in Y5. Objectives taught can then become the subject of retrieval practice.</a:t>
                      </a:r>
                    </a:p>
                  </a:txBody>
                  <a:tcPr>
                    <a:solidFill>
                      <a:schemeClr val="accent4">
                        <a:lumMod val="20000"/>
                        <a:lumOff val="80000"/>
                      </a:schemeClr>
                    </a:solidFill>
                  </a:tcPr>
                </a:tc>
                <a:tc hMerge="1">
                  <a:txBody>
                    <a:bodyPr/>
                    <a:lstStyle/>
                    <a:p>
                      <a:endParaRPr lang="en-US" sz="1500"/>
                    </a:p>
                  </a:txBody>
                  <a:tcPr>
                    <a:solidFill>
                      <a:schemeClr val="accent4">
                        <a:lumMod val="20000"/>
                        <a:lumOff val="80000"/>
                      </a:schemeClr>
                    </a:solidFill>
                  </a:tcPr>
                </a:tc>
                <a:tc hMerge="1">
                  <a:txBody>
                    <a:bodyPr/>
                    <a:lstStyle/>
                    <a:p>
                      <a:endParaRPr lang="en-US" sz="1500"/>
                    </a:p>
                  </a:txBody>
                  <a:tcPr>
                    <a:solidFill>
                      <a:schemeClr val="accent4">
                        <a:lumMod val="20000"/>
                        <a:lumOff val="80000"/>
                      </a:schemeClr>
                    </a:solidFill>
                  </a:tcPr>
                </a:tc>
                <a:extLst>
                  <a:ext uri="{0D108BD9-81ED-4DB2-BD59-A6C34878D82A}">
                    <a16:rowId xmlns:a16="http://schemas.microsoft.com/office/drawing/2014/main" val="1260266882"/>
                  </a:ext>
                </a:extLst>
              </a:tr>
            </a:tbl>
          </a:graphicData>
        </a:graphic>
      </p:graphicFrame>
    </p:spTree>
    <p:extLst>
      <p:ext uri="{BB962C8B-B14F-4D97-AF65-F5344CB8AC3E}">
        <p14:creationId xmlns:p14="http://schemas.microsoft.com/office/powerpoint/2010/main" val="1416532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41AEF3E-D4C4-494B-8F17-822DB4678CFF}"/>
              </a:ext>
            </a:extLst>
          </p:cNvPr>
          <p:cNvGraphicFramePr>
            <a:graphicFrameLocks noGrp="1"/>
          </p:cNvGraphicFramePr>
          <p:nvPr>
            <p:extLst>
              <p:ext uri="{D42A27DB-BD31-4B8C-83A1-F6EECF244321}">
                <p14:modId xmlns:p14="http://schemas.microsoft.com/office/powerpoint/2010/main" val="216906499"/>
              </p:ext>
            </p:extLst>
          </p:nvPr>
        </p:nvGraphicFramePr>
        <p:xfrm>
          <a:off x="347134" y="410031"/>
          <a:ext cx="11497731" cy="6305550"/>
        </p:xfrm>
        <a:graphic>
          <a:graphicData uri="http://schemas.openxmlformats.org/drawingml/2006/table">
            <a:tbl>
              <a:tblPr firstRow="1" bandRow="1">
                <a:tableStyleId>{5C22544A-7EE6-4342-B048-85BDC9FD1C3A}</a:tableStyleId>
              </a:tblPr>
              <a:tblGrid>
                <a:gridCol w="3832577">
                  <a:extLst>
                    <a:ext uri="{9D8B030D-6E8A-4147-A177-3AD203B41FA5}">
                      <a16:colId xmlns:a16="http://schemas.microsoft.com/office/drawing/2014/main" val="2837274113"/>
                    </a:ext>
                  </a:extLst>
                </a:gridCol>
                <a:gridCol w="3832577">
                  <a:extLst>
                    <a:ext uri="{9D8B030D-6E8A-4147-A177-3AD203B41FA5}">
                      <a16:colId xmlns:a16="http://schemas.microsoft.com/office/drawing/2014/main" val="3838816154"/>
                    </a:ext>
                  </a:extLst>
                </a:gridCol>
                <a:gridCol w="3832577">
                  <a:extLst>
                    <a:ext uri="{9D8B030D-6E8A-4147-A177-3AD203B41FA5}">
                      <a16:colId xmlns:a16="http://schemas.microsoft.com/office/drawing/2014/main" val="4034982650"/>
                    </a:ext>
                  </a:extLst>
                </a:gridCol>
              </a:tblGrid>
              <a:tr h="708660">
                <a:tc>
                  <a:txBody>
                    <a:bodyPr/>
                    <a:lstStyle/>
                    <a:p>
                      <a:r>
                        <a:rPr lang="en-US" sz="1300"/>
                        <a:t>PHASE 1 – EXPLORE</a:t>
                      </a:r>
                    </a:p>
                    <a:p>
                      <a:r>
                        <a:rPr lang="en-US" sz="1300"/>
                        <a:t>Immersion in the text </a:t>
                      </a:r>
                    </a:p>
                  </a:txBody>
                  <a:tcPr>
                    <a:solidFill>
                      <a:schemeClr val="accent1">
                        <a:lumMod val="60000"/>
                        <a:lumOff val="40000"/>
                      </a:schemeClr>
                    </a:solidFill>
                  </a:tcPr>
                </a:tc>
                <a:tc>
                  <a:txBody>
                    <a:bodyPr/>
                    <a:lstStyle/>
                    <a:p>
                      <a:r>
                        <a:rPr lang="en-US" sz="1300"/>
                        <a:t>PHASE 2 – CONSTRUCT</a:t>
                      </a:r>
                    </a:p>
                    <a:p>
                      <a:r>
                        <a:rPr lang="en-US" sz="1300"/>
                        <a:t>Grammar and sentence structure</a:t>
                      </a:r>
                    </a:p>
                    <a:p>
                      <a:r>
                        <a:rPr lang="en-US" sz="1300"/>
                        <a:t>Short writing opportunities</a:t>
                      </a:r>
                    </a:p>
                  </a:txBody>
                  <a:tcPr>
                    <a:solidFill>
                      <a:schemeClr val="accent1">
                        <a:lumMod val="60000"/>
                        <a:lumOff val="40000"/>
                      </a:schemeClr>
                    </a:solidFill>
                  </a:tcPr>
                </a:tc>
                <a:tc>
                  <a:txBody>
                    <a:bodyPr/>
                    <a:lstStyle/>
                    <a:p>
                      <a:r>
                        <a:rPr lang="en-US" sz="1300"/>
                        <a:t>PHASE 3 – COMPOSE</a:t>
                      </a:r>
                    </a:p>
                    <a:p>
                      <a:r>
                        <a:rPr lang="en-US" sz="1300"/>
                        <a:t>Plan, write and edit a longer piece of narrative</a:t>
                      </a:r>
                    </a:p>
                  </a:txBody>
                  <a:tcPr>
                    <a:solidFill>
                      <a:schemeClr val="accent1">
                        <a:lumMod val="60000"/>
                        <a:lumOff val="40000"/>
                      </a:schemeClr>
                    </a:solidFill>
                  </a:tcPr>
                </a:tc>
                <a:extLst>
                  <a:ext uri="{0D108BD9-81ED-4DB2-BD59-A6C34878D82A}">
                    <a16:rowId xmlns:a16="http://schemas.microsoft.com/office/drawing/2014/main" val="3666403030"/>
                  </a:ext>
                </a:extLst>
              </a:tr>
              <a:tr h="1543050">
                <a:tc rowSpan="2">
                  <a:txBody>
                    <a:bodyPr/>
                    <a:lstStyle/>
                    <a:p>
                      <a:r>
                        <a:rPr lang="en-US" sz="1300" b="1" u="sng" dirty="0"/>
                        <a:t>As a reader:</a:t>
                      </a:r>
                    </a:p>
                    <a:p>
                      <a:r>
                        <a:rPr lang="en-GB" sz="1300" b="0" i="0" kern="1200" dirty="0">
                          <a:solidFill>
                            <a:schemeClr val="dk1"/>
                          </a:solidFill>
                          <a:effectLst/>
                          <a:latin typeface="+mn-lt"/>
                          <a:ea typeface="+mn-ea"/>
                          <a:cs typeface="+mn-cs"/>
                        </a:rPr>
                        <a:t>I can read for meaning and explore the meaning of words in context</a:t>
                      </a:r>
                    </a:p>
                    <a:p>
                      <a:r>
                        <a:rPr lang="en-GB" sz="1300" b="0" i="0" kern="1200" dirty="0">
                          <a:solidFill>
                            <a:schemeClr val="dk1"/>
                          </a:solidFill>
                          <a:effectLst/>
                          <a:latin typeface="+mn-lt"/>
                          <a:ea typeface="+mn-ea"/>
                          <a:cs typeface="+mn-cs"/>
                        </a:rPr>
                        <a:t>I can draw inferences, justifying these with evidence</a:t>
                      </a:r>
                    </a:p>
                    <a:p>
                      <a:r>
                        <a:rPr lang="en-GB" sz="1300" b="0" i="0" kern="1200" dirty="0">
                          <a:solidFill>
                            <a:schemeClr val="dk1"/>
                          </a:solidFill>
                          <a:effectLst/>
                          <a:latin typeface="+mn-lt"/>
                          <a:ea typeface="+mn-ea"/>
                          <a:cs typeface="+mn-cs"/>
                        </a:rPr>
                        <a:t>I can make more than one prediction about what might happen next</a:t>
                      </a:r>
                    </a:p>
                    <a:p>
                      <a:r>
                        <a:rPr lang="en-GB" sz="1300" b="0" i="0" kern="1200" dirty="0">
                          <a:solidFill>
                            <a:schemeClr val="dk1"/>
                          </a:solidFill>
                          <a:effectLst/>
                          <a:latin typeface="+mn-lt"/>
                          <a:ea typeface="+mn-ea"/>
                          <a:cs typeface="+mn-cs"/>
                        </a:rPr>
                        <a:t>I can discuss and evaluate how  authors use language and consider the impact on the reader</a:t>
                      </a:r>
                    </a:p>
                    <a:p>
                      <a:r>
                        <a:rPr lang="en-GB" sz="1300" b="0" i="0" kern="1200" dirty="0">
                          <a:solidFill>
                            <a:schemeClr val="dk1"/>
                          </a:solidFill>
                          <a:effectLst/>
                          <a:latin typeface="+mn-lt"/>
                          <a:ea typeface="+mn-ea"/>
                          <a:cs typeface="+mn-cs"/>
                        </a:rPr>
                        <a:t>I can make comparisons within and across books</a:t>
                      </a:r>
                    </a:p>
                    <a:p>
                      <a:r>
                        <a:rPr lang="en-GB" sz="1300" b="0" i="0" kern="1200" dirty="0">
                          <a:solidFill>
                            <a:schemeClr val="dk1"/>
                          </a:solidFill>
                          <a:effectLst/>
                          <a:latin typeface="+mn-lt"/>
                          <a:ea typeface="+mn-ea"/>
                          <a:cs typeface="+mn-cs"/>
                        </a:rPr>
                        <a:t>I can identify and discuss themes and conventions in and across texts</a:t>
                      </a:r>
                    </a:p>
                    <a:p>
                      <a:r>
                        <a:rPr lang="en-GB" sz="1300" b="0" i="0" kern="1200" dirty="0">
                          <a:solidFill>
                            <a:schemeClr val="dk1"/>
                          </a:solidFill>
                          <a:effectLst/>
                          <a:latin typeface="+mn-lt"/>
                          <a:ea typeface="+mn-ea"/>
                          <a:cs typeface="+mn-cs"/>
                        </a:rPr>
                        <a:t>I can explore model explanation texts, looking at the features and discussing why they are used</a:t>
                      </a:r>
                    </a:p>
                  </a:txBody>
                  <a:tcPr>
                    <a:solidFill>
                      <a:schemeClr val="accent5">
                        <a:lumMod val="20000"/>
                        <a:lumOff val="80000"/>
                      </a:schemeClr>
                    </a:solidFill>
                  </a:tcPr>
                </a:tc>
                <a:tc>
                  <a:txBody>
                    <a:bodyPr/>
                    <a:lstStyle/>
                    <a:p>
                      <a:r>
                        <a:rPr lang="en-US" sz="1300" b="1" u="sng" dirty="0"/>
                        <a:t>As a writer:</a:t>
                      </a:r>
                    </a:p>
                    <a:p>
                      <a:r>
                        <a:rPr lang="en-US" sz="1300" b="0" u="none" dirty="0"/>
                        <a:t>I can identify a relative pronoun</a:t>
                      </a:r>
                    </a:p>
                    <a:p>
                      <a:r>
                        <a:rPr lang="en-US" sz="1300" b="0" u="none" dirty="0"/>
                        <a:t>I can write a relative clause using a relative pronoun</a:t>
                      </a:r>
                    </a:p>
                    <a:p>
                      <a:r>
                        <a:rPr lang="en-US" sz="1300" b="0" u="none" dirty="0"/>
                        <a:t>I can use a semi-colon to mark the boundary between independent clauses</a:t>
                      </a:r>
                    </a:p>
                  </a:txBody>
                  <a:tcPr>
                    <a:solidFill>
                      <a:schemeClr val="accent5">
                        <a:lumMod val="20000"/>
                        <a:lumOff val="80000"/>
                      </a:schemeClr>
                    </a:solidFill>
                  </a:tcPr>
                </a:tc>
                <a:tc>
                  <a:txBody>
                    <a:bodyPr/>
                    <a:lstStyle/>
                    <a:p>
                      <a:r>
                        <a:rPr lang="en-US" sz="1300" b="1" u="sng" dirty="0"/>
                        <a:t>As a writer:</a:t>
                      </a:r>
                    </a:p>
                    <a:p>
                      <a:r>
                        <a:rPr lang="en-US" sz="1300" b="0" u="none" dirty="0"/>
                        <a:t>I can identify a relative pronoun</a:t>
                      </a:r>
                    </a:p>
                    <a:p>
                      <a:r>
                        <a:rPr lang="en-US" sz="1300" b="0" u="none" dirty="0"/>
                        <a:t>I can write a relative clause using a relative pronoun</a:t>
                      </a:r>
                    </a:p>
                    <a:p>
                      <a:r>
                        <a:rPr lang="en-US" sz="1300" b="0" u="none" dirty="0"/>
                        <a:t>I can use a semi-colon to mark the boundary between independent clauses</a:t>
                      </a:r>
                    </a:p>
                    <a:p>
                      <a:endParaRPr lang="en-US" sz="1300" b="1" u="sng" dirty="0"/>
                    </a:p>
                  </a:txBody>
                  <a:tcPr>
                    <a:solidFill>
                      <a:schemeClr val="accent5">
                        <a:lumMod val="20000"/>
                        <a:lumOff val="80000"/>
                      </a:schemeClr>
                    </a:solidFill>
                  </a:tcPr>
                </a:tc>
                <a:extLst>
                  <a:ext uri="{0D108BD9-81ED-4DB2-BD59-A6C34878D82A}">
                    <a16:rowId xmlns:a16="http://schemas.microsoft.com/office/drawing/2014/main" val="2699026580"/>
                  </a:ext>
                </a:extLst>
              </a:tr>
              <a:tr h="2056130">
                <a:tc vMerge="1">
                  <a:txBody>
                    <a:bodyPr/>
                    <a:lstStyle/>
                    <a:p>
                      <a:pPr marL="0" marR="0" lvl="0" indent="0" algn="l" defTabSz="914420" rtl="0" eaLnBrk="1" fontAlgn="auto" latinLnBrk="0" hangingPunct="1">
                        <a:lnSpc>
                          <a:spcPct val="100000"/>
                        </a:lnSpc>
                        <a:spcBef>
                          <a:spcPts val="0"/>
                        </a:spcBef>
                        <a:spcAft>
                          <a:spcPts val="0"/>
                        </a:spcAft>
                        <a:buClrTx/>
                        <a:buSzTx/>
                        <a:buFontTx/>
                        <a:buNone/>
                        <a:tabLst/>
                        <a:defRPr/>
                      </a:pPr>
                      <a:r>
                        <a:rPr lang="en-US" sz="1300" b="1" u="sng"/>
                        <a:t>Speaking and Listening</a:t>
                      </a:r>
                    </a:p>
                    <a:p>
                      <a:pPr rtl="0" fontAlgn="base"/>
                      <a:r>
                        <a:rPr lang="en-GB" sz="1300" b="0" i="0" kern="1200">
                          <a:solidFill>
                            <a:schemeClr val="dk1"/>
                          </a:solidFill>
                          <a:effectLst/>
                          <a:latin typeface="+mn-lt"/>
                          <a:ea typeface="+mn-ea"/>
                          <a:cs typeface="+mn-cs"/>
                        </a:rPr>
                        <a:t>I can explore the text using a ‘guided tour’</a:t>
                      </a:r>
                    </a:p>
                    <a:p>
                      <a:r>
                        <a:rPr lang="en-GB" sz="1300" b="1" u="sng"/>
                        <a:t>Writing skills</a:t>
                      </a:r>
                      <a:endParaRPr lang="en-GB" sz="1300" b="0" i="0" kern="1200">
                        <a:solidFill>
                          <a:schemeClr val="dk1"/>
                        </a:solidFill>
                        <a:effectLst/>
                        <a:latin typeface="+mn-lt"/>
                        <a:ea typeface="+mn-ea"/>
                        <a:cs typeface="+mn-cs"/>
                      </a:endParaRPr>
                    </a:p>
                    <a:p>
                      <a:r>
                        <a:rPr lang="en-US" sz="1300"/>
                        <a:t>I can collect vocabulary relating to atmosphere and tension</a:t>
                      </a:r>
                    </a:p>
                    <a:p>
                      <a:r>
                        <a:rPr lang="en-US" sz="1300"/>
                        <a:t>I cam generate synonyms for </a:t>
                      </a:r>
                      <a:r>
                        <a:rPr lang="en-US" sz="1300" err="1"/>
                        <a:t>colours</a:t>
                      </a:r>
                      <a:endParaRPr lang="en-US" sz="1300"/>
                    </a:p>
                    <a:p>
                      <a:r>
                        <a:rPr lang="en-US" sz="1300"/>
                        <a:t>I can record ambitious nouns, verbs, adjectives, adverbs linked to the text</a:t>
                      </a:r>
                    </a:p>
                  </a:txBody>
                  <a:tcPr>
                    <a:solidFill>
                      <a:schemeClr val="accent5">
                        <a:lumMod val="20000"/>
                        <a:lumOff val="80000"/>
                      </a:schemeClr>
                    </a:solidFill>
                  </a:tcPr>
                </a:tc>
                <a:tc row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1" u="sng" dirty="0"/>
                        <a:t>As an orator:</a:t>
                      </a:r>
                    </a:p>
                    <a:p>
                      <a:r>
                        <a:rPr lang="en-US" sz="1300" b="0" u="none" dirty="0"/>
                        <a:t>I can explore a text through talk</a:t>
                      </a:r>
                    </a:p>
                    <a:p>
                      <a:r>
                        <a:rPr lang="en-US" sz="1300" b="0" u="none" dirty="0"/>
                        <a:t>I can compose and rehearse sentences orally</a:t>
                      </a:r>
                    </a:p>
                    <a:p>
                      <a:r>
                        <a:rPr lang="en-US" sz="1300" b="0" u="none" dirty="0"/>
                        <a:t>I can generate ideas for writing and discuss with a partner</a:t>
                      </a:r>
                    </a:p>
                    <a:p>
                      <a:r>
                        <a:rPr lang="en-US" sz="1300" b="1" u="sng" dirty="0"/>
                        <a:t>As a writer:</a:t>
                      </a:r>
                      <a:endParaRPr lang="en-US" sz="1300" b="0" u="none" dirty="0"/>
                    </a:p>
                    <a:p>
                      <a:pPr algn="l"/>
                      <a:r>
                        <a:rPr lang="en-US" sz="1300" b="0" u="none" dirty="0"/>
                        <a:t>I can use the grammar features of an explanation text – time conjunctions, causal conjunctions and third person</a:t>
                      </a:r>
                    </a:p>
                    <a:p>
                      <a:pPr algn="l"/>
                      <a:r>
                        <a:rPr lang="en-US" sz="1300" b="0" u="none" dirty="0"/>
                        <a:t>I can use the layout features of an explanation text – labelled diagrams and sub-headings</a:t>
                      </a:r>
                    </a:p>
                    <a:p>
                      <a:pPr algn="l"/>
                      <a:r>
                        <a:rPr lang="en-US" sz="1300" b="0" u="none" dirty="0"/>
                        <a:t>I can explore different ways of opening and concluding explanations</a:t>
                      </a:r>
                    </a:p>
                    <a:p>
                      <a:pPr algn="ctr"/>
                      <a:endParaRPr lang="en-US" sz="1300" b="1" u="sng" dirty="0"/>
                    </a:p>
                    <a:p>
                      <a:pPr algn="ctr"/>
                      <a:endParaRPr lang="en-US" sz="1300" b="1" u="sng" dirty="0"/>
                    </a:p>
                    <a:p>
                      <a:pPr algn="ctr"/>
                      <a:r>
                        <a:rPr lang="en-US" sz="1300" b="1" u="sng" dirty="0"/>
                        <a:t>SHORT WRITING OPPORTUNITIES</a:t>
                      </a:r>
                    </a:p>
                    <a:p>
                      <a:pPr marL="285750" indent="-285750" algn="ctr">
                        <a:buFont typeface="Wingdings" panose="05000000000000000000" pitchFamily="2" charset="2"/>
                        <a:buChar char="ü"/>
                      </a:pPr>
                      <a:r>
                        <a:rPr lang="en-US" sz="1300" b="0" u="none" dirty="0"/>
                        <a:t>Explanation paragraph linked to how a lighthouse works</a:t>
                      </a:r>
                    </a:p>
                    <a:p>
                      <a:pPr marL="285750" indent="-285750" algn="ctr">
                        <a:buFont typeface="Wingdings" panose="05000000000000000000" pitchFamily="2" charset="2"/>
                        <a:buChar char="ü"/>
                      </a:pPr>
                      <a:r>
                        <a:rPr lang="en-US" sz="1300" b="0" u="none" dirty="0"/>
                        <a:t>Explanation paragraph linked to how something works</a:t>
                      </a:r>
                    </a:p>
                  </a:txBody>
                  <a:tcPr>
                    <a:solidFill>
                      <a:schemeClr val="accent5">
                        <a:lumMod val="20000"/>
                        <a:lumOff val="80000"/>
                      </a:schemeClr>
                    </a:solidFill>
                  </a:tcPr>
                </a:tc>
                <a:tc row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1" u="sng" dirty="0"/>
                        <a:t>As an orator:</a:t>
                      </a:r>
                    </a:p>
                    <a:p>
                      <a:r>
                        <a:rPr lang="en-US" sz="1300" dirty="0"/>
                        <a:t>I can orally explain how something works or a particular process</a:t>
                      </a:r>
                    </a:p>
                    <a:p>
                      <a:endParaRPr lang="en-US" sz="1300" b="1" u="sng" dirty="0"/>
                    </a:p>
                    <a:p>
                      <a:r>
                        <a:rPr lang="en-US" sz="1300" b="1" u="sng" dirty="0"/>
                        <a:t>As a writer:</a:t>
                      </a:r>
                    </a:p>
                    <a:p>
                      <a:pPr algn="l"/>
                      <a:r>
                        <a:rPr lang="en-US" sz="1300" b="0" u="none" dirty="0"/>
                        <a:t>I can use the grammatical and layout features of an explanation text</a:t>
                      </a:r>
                    </a:p>
                    <a:p>
                      <a:pPr algn="l"/>
                      <a:r>
                        <a:rPr lang="en-US" sz="1300" b="0" u="none" dirty="0"/>
                        <a:t>I can independently choose a planning format</a:t>
                      </a:r>
                    </a:p>
                    <a:p>
                      <a:pPr algn="l"/>
                      <a:r>
                        <a:rPr lang="en-US" sz="1300" b="0" u="none" dirty="0"/>
                        <a:t>I can independently choose a layout for my writing</a:t>
                      </a:r>
                    </a:p>
                    <a:p>
                      <a:pPr algn="l"/>
                      <a:r>
                        <a:rPr lang="en-US" sz="1300" b="0" u="none" dirty="0"/>
                        <a:t>I can choose the most effective way to open and conclude my explanation</a:t>
                      </a:r>
                    </a:p>
                    <a:p>
                      <a:pPr algn="l"/>
                      <a:r>
                        <a:rPr lang="en-US" sz="1300" b="0" u="none" dirty="0"/>
                        <a:t>I can write extended paragraphs, developed around a theme</a:t>
                      </a:r>
                    </a:p>
                    <a:p>
                      <a:pPr algn="ctr"/>
                      <a:endParaRPr lang="en-US" sz="1300" b="1" u="sng" dirty="0"/>
                    </a:p>
                    <a:p>
                      <a:pPr algn="ctr"/>
                      <a:r>
                        <a:rPr lang="en-US" sz="1300" b="1" u="sng" dirty="0"/>
                        <a:t>OUTCOME</a:t>
                      </a:r>
                    </a:p>
                    <a:p>
                      <a:pPr algn="ctr"/>
                      <a:endParaRPr lang="en-US" sz="1300" b="1" u="sng" dirty="0"/>
                    </a:p>
                    <a:p>
                      <a:pPr algn="ctr"/>
                      <a:endParaRPr lang="en-US" sz="1300" b="1" u="sng" dirty="0"/>
                    </a:p>
                    <a:p>
                      <a:pPr marL="285750" indent="-285750" algn="ctr">
                        <a:buFont typeface="Wingdings" panose="05000000000000000000" pitchFamily="2" charset="2"/>
                        <a:buChar char="ü"/>
                      </a:pPr>
                      <a:r>
                        <a:rPr lang="en-US" sz="1300" b="0" u="none" dirty="0"/>
                        <a:t>Describe a process or explain how something works linked to a fiction book/clip</a:t>
                      </a:r>
                    </a:p>
                  </a:txBody>
                  <a:tcPr>
                    <a:solidFill>
                      <a:schemeClr val="accent5">
                        <a:lumMod val="20000"/>
                        <a:lumOff val="80000"/>
                      </a:schemeClr>
                    </a:solidFill>
                  </a:tcPr>
                </a:tc>
                <a:extLst>
                  <a:ext uri="{0D108BD9-81ED-4DB2-BD59-A6C34878D82A}">
                    <a16:rowId xmlns:a16="http://schemas.microsoft.com/office/drawing/2014/main" val="4282356528"/>
                  </a:ext>
                </a:extLst>
              </a:tr>
              <a:tr h="179959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1" u="sng" dirty="0"/>
                        <a:t>As an orator:</a:t>
                      </a:r>
                    </a:p>
                    <a:p>
                      <a:pPr rtl="0" fontAlgn="base"/>
                      <a:r>
                        <a:rPr lang="en-GB" sz="1300" b="0" i="0" kern="1200" dirty="0">
                          <a:solidFill>
                            <a:schemeClr val="dk1"/>
                          </a:solidFill>
                          <a:effectLst/>
                          <a:latin typeface="+mn-lt"/>
                          <a:ea typeface="+mn-ea"/>
                          <a:cs typeface="+mn-cs"/>
                        </a:rPr>
                        <a:t>I can explore the text through talk</a:t>
                      </a:r>
                    </a:p>
                    <a:p>
                      <a:pPr rtl="0" fontAlgn="base"/>
                      <a:r>
                        <a:rPr lang="en-GB" sz="1300" b="0" i="0" kern="1200" dirty="0">
                          <a:solidFill>
                            <a:schemeClr val="dk1"/>
                          </a:solidFill>
                          <a:effectLst/>
                          <a:latin typeface="+mn-lt"/>
                          <a:ea typeface="+mn-ea"/>
                          <a:cs typeface="+mn-cs"/>
                        </a:rPr>
                        <a:t>I can talk at length (at least 2 paragraphs) on a topic</a:t>
                      </a:r>
                    </a:p>
                    <a:p>
                      <a:pPr rtl="0" fontAlgn="base"/>
                      <a:r>
                        <a:rPr lang="en-GB" sz="1300" b="0" i="0" kern="1200" dirty="0">
                          <a:solidFill>
                            <a:schemeClr val="dk1"/>
                          </a:solidFill>
                          <a:effectLst/>
                          <a:latin typeface="+mn-lt"/>
                          <a:ea typeface="+mn-ea"/>
                          <a:cs typeface="+mn-cs"/>
                        </a:rPr>
                        <a:t>I can read aloud with accuracy and fluency</a:t>
                      </a:r>
                    </a:p>
                    <a:p>
                      <a:r>
                        <a:rPr lang="en-US" sz="1300" b="1" u="sng" dirty="0"/>
                        <a:t>As a writer:</a:t>
                      </a:r>
                    </a:p>
                    <a:p>
                      <a:r>
                        <a:rPr lang="en-US" sz="1300" dirty="0"/>
                        <a:t>I can collect technical vocabulary relating to a topic or theme</a:t>
                      </a:r>
                    </a:p>
                    <a:p>
                      <a:r>
                        <a:rPr lang="en-US" sz="1300" dirty="0"/>
                        <a:t>I can explore formal language structures</a:t>
                      </a:r>
                    </a:p>
                  </a:txBody>
                  <a:tcPr>
                    <a:solidFill>
                      <a:schemeClr val="accent5">
                        <a:lumMod val="20000"/>
                        <a:lumOff val="80000"/>
                      </a:schemeClr>
                    </a:solidFill>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571066907"/>
                  </a:ext>
                </a:extLst>
              </a:tr>
            </a:tbl>
          </a:graphicData>
        </a:graphic>
      </p:graphicFrame>
      <p:sp>
        <p:nvSpPr>
          <p:cNvPr id="3" name="TextBox 2">
            <a:extLst>
              <a:ext uri="{FF2B5EF4-FFF2-40B4-BE49-F238E27FC236}">
                <a16:creationId xmlns:a16="http://schemas.microsoft.com/office/drawing/2014/main" id="{F726D3F9-959E-924F-936C-522F69A823EC}"/>
              </a:ext>
            </a:extLst>
          </p:cNvPr>
          <p:cNvSpPr txBox="1"/>
          <p:nvPr/>
        </p:nvSpPr>
        <p:spPr>
          <a:xfrm>
            <a:off x="590310" y="27980"/>
            <a:ext cx="10961224" cy="4770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ENGLISH OBJECTIVES – Y5 SPRING WRITING TO </a:t>
            </a:r>
            <a:r>
              <a:rPr lang="en-US" sz="2500" dirty="0">
                <a:solidFill>
                  <a:prstClr val="black"/>
                </a:solidFill>
                <a:latin typeface="Calibri" panose="020F0502020204030204"/>
              </a:rPr>
              <a:t>INFORM EXPLANATION</a:t>
            </a:r>
            <a:endPar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6551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0ABBC3-A21E-EA42-810E-814015EF455C}"/>
              </a:ext>
            </a:extLst>
          </p:cNvPr>
          <p:cNvSpPr txBox="1"/>
          <p:nvPr/>
        </p:nvSpPr>
        <p:spPr>
          <a:xfrm>
            <a:off x="828675" y="371475"/>
            <a:ext cx="10587038"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i="1" u="sng" dirty="0">
                <a:solidFill>
                  <a:prstClr val="black"/>
                </a:solidFill>
                <a:latin typeface="Arial" panose="020B0604020202020204" pitchFamily="34" charset="0"/>
                <a:cs typeface="Arial" panose="020B0604020202020204" pitchFamily="34" charset="0"/>
              </a:rPr>
              <a:t>Y6 writing to inform outcome </a:t>
            </a:r>
            <a:r>
              <a:rPr kumimoji="0" lang="en-US" sz="3000" b="1"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Biography</a:t>
            </a:r>
          </a:p>
        </p:txBody>
      </p:sp>
      <p:sp>
        <p:nvSpPr>
          <p:cNvPr id="3" name="Rectangle 2">
            <a:extLst>
              <a:ext uri="{FF2B5EF4-FFF2-40B4-BE49-F238E27FC236}">
                <a16:creationId xmlns:a16="http://schemas.microsoft.com/office/drawing/2014/main" id="{AD32526B-E73D-584B-AAC0-475AC9F28FC4}"/>
              </a:ext>
            </a:extLst>
          </p:cNvPr>
          <p:cNvSpPr>
            <a:spLocks noChangeArrowheads="1"/>
          </p:cNvSpPr>
          <p:nvPr/>
        </p:nvSpPr>
        <p:spPr bwMode="auto">
          <a:xfrm>
            <a:off x="6929438" y="2047993"/>
            <a:ext cx="353541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7AA4104-4436-FD49-8098-94A75671128C}"/>
              </a:ext>
            </a:extLst>
          </p:cNvPr>
          <p:cNvSpPr txBox="1"/>
          <p:nvPr/>
        </p:nvSpPr>
        <p:spPr>
          <a:xfrm>
            <a:off x="1571625" y="3157538"/>
            <a:ext cx="4243388"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Core Text – Holes</a:t>
            </a:r>
          </a:p>
        </p:txBody>
      </p:sp>
      <p:sp>
        <p:nvSpPr>
          <p:cNvPr id="5" name="Rectangle 2">
            <a:extLst>
              <a:ext uri="{FF2B5EF4-FFF2-40B4-BE49-F238E27FC236}">
                <a16:creationId xmlns:a16="http://schemas.microsoft.com/office/drawing/2014/main" id="{61242052-EFDB-5744-AB22-1AE0FF3C64E3}"/>
              </a:ext>
            </a:extLst>
          </p:cNvPr>
          <p:cNvSpPr>
            <a:spLocks noChangeArrowheads="1"/>
          </p:cNvSpPr>
          <p:nvPr/>
        </p:nvSpPr>
        <p:spPr bwMode="auto">
          <a:xfrm>
            <a:off x="25787"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a:extLst>
              <a:ext uri="{FF2B5EF4-FFF2-40B4-BE49-F238E27FC236}">
                <a16:creationId xmlns:a16="http://schemas.microsoft.com/office/drawing/2014/main" id="{1A9B2079-2ACC-0872-40B4-0A17B30CF1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2019" y="1549302"/>
            <a:ext cx="3138355" cy="4760513"/>
          </a:xfrm>
          <a:prstGeom prst="rect">
            <a:avLst/>
          </a:prstGeom>
          <a:noFill/>
          <a:ln>
            <a:noFill/>
          </a:ln>
        </p:spPr>
      </p:pic>
    </p:spTree>
    <p:extLst>
      <p:ext uri="{BB962C8B-B14F-4D97-AF65-F5344CB8AC3E}">
        <p14:creationId xmlns:p14="http://schemas.microsoft.com/office/powerpoint/2010/main" val="3173734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FFC163-3811-5340-886B-4714DC9AA2BB}"/>
              </a:ext>
            </a:extLst>
          </p:cNvPr>
          <p:cNvGraphicFramePr>
            <a:graphicFrameLocks noGrp="1"/>
          </p:cNvGraphicFramePr>
          <p:nvPr>
            <p:extLst>
              <p:ext uri="{D42A27DB-BD31-4B8C-83A1-F6EECF244321}">
                <p14:modId xmlns:p14="http://schemas.microsoft.com/office/powerpoint/2010/main" val="3044723579"/>
              </p:ext>
            </p:extLst>
          </p:nvPr>
        </p:nvGraphicFramePr>
        <p:xfrm>
          <a:off x="391886" y="719666"/>
          <a:ext cx="11424063" cy="5354320"/>
        </p:xfrm>
        <a:graphic>
          <a:graphicData uri="http://schemas.openxmlformats.org/drawingml/2006/table">
            <a:tbl>
              <a:tblPr firstRow="1" bandRow="1">
                <a:tableStyleId>{5940675A-B579-460E-94D1-54222C63F5DA}</a:tableStyleId>
              </a:tblPr>
              <a:tblGrid>
                <a:gridCol w="3808021">
                  <a:extLst>
                    <a:ext uri="{9D8B030D-6E8A-4147-A177-3AD203B41FA5}">
                      <a16:colId xmlns:a16="http://schemas.microsoft.com/office/drawing/2014/main" val="4129996108"/>
                    </a:ext>
                  </a:extLst>
                </a:gridCol>
                <a:gridCol w="3808021">
                  <a:extLst>
                    <a:ext uri="{9D8B030D-6E8A-4147-A177-3AD203B41FA5}">
                      <a16:colId xmlns:a16="http://schemas.microsoft.com/office/drawing/2014/main" val="1231770196"/>
                    </a:ext>
                  </a:extLst>
                </a:gridCol>
                <a:gridCol w="3808021">
                  <a:extLst>
                    <a:ext uri="{9D8B030D-6E8A-4147-A177-3AD203B41FA5}">
                      <a16:colId xmlns:a16="http://schemas.microsoft.com/office/drawing/2014/main" val="4261554858"/>
                    </a:ext>
                  </a:extLst>
                </a:gridCol>
              </a:tblGrid>
              <a:tr h="370840">
                <a:tc gridSpan="3">
                  <a:txBody>
                    <a:bodyPr/>
                    <a:lstStyle/>
                    <a:p>
                      <a:pPr algn="ctr"/>
                      <a:r>
                        <a:rPr lang="en-US" dirty="0"/>
                        <a:t>RETRIEVAL Y6 WRITING TO ENTERTAIN</a:t>
                      </a:r>
                    </a:p>
                  </a:txBody>
                  <a:tcPr>
                    <a:solidFill>
                      <a:schemeClr val="accent4">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2890407"/>
                  </a:ext>
                </a:extLst>
              </a:tr>
              <a:tr h="370840">
                <a:tc>
                  <a:txBody>
                    <a:bodyPr/>
                    <a:lstStyle/>
                    <a:p>
                      <a:r>
                        <a:rPr lang="en-US" sz="1300"/>
                        <a:t>PHASE ONE - EXPLORE</a:t>
                      </a:r>
                    </a:p>
                    <a:p>
                      <a:r>
                        <a:rPr lang="en-US" sz="1300"/>
                        <a:t>Immersion in the text</a:t>
                      </a:r>
                    </a:p>
                  </a:txBody>
                  <a:tcPr>
                    <a:solidFill>
                      <a:schemeClr val="accent4">
                        <a:lumMod val="40000"/>
                        <a:lumOff val="60000"/>
                      </a:schemeClr>
                    </a:solidFill>
                  </a:tcPr>
                </a:tc>
                <a:tc>
                  <a:txBody>
                    <a:bodyPr/>
                    <a:lstStyle/>
                    <a:p>
                      <a:r>
                        <a:rPr lang="en-US" sz="1300"/>
                        <a:t>PHASE TWO - CONSTRUCT</a:t>
                      </a:r>
                    </a:p>
                    <a:p>
                      <a:r>
                        <a:rPr lang="en-US" sz="1300"/>
                        <a:t>Grammar and sentence structure</a:t>
                      </a:r>
                    </a:p>
                    <a:p>
                      <a:r>
                        <a:rPr lang="en-US" sz="1300"/>
                        <a:t>Short writing opportunities</a:t>
                      </a:r>
                    </a:p>
                  </a:txBody>
                  <a:tcPr>
                    <a:solidFill>
                      <a:schemeClr val="accent4">
                        <a:lumMod val="40000"/>
                        <a:lumOff val="60000"/>
                      </a:schemeClr>
                    </a:solidFill>
                  </a:tcPr>
                </a:tc>
                <a:tc>
                  <a:txBody>
                    <a:bodyPr/>
                    <a:lstStyle/>
                    <a:p>
                      <a:r>
                        <a:rPr lang="en-US" sz="1300"/>
                        <a:t>PHASE  THREE – COMPOSE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Plan, write and edit a longer piece of narrative</a:t>
                      </a:r>
                    </a:p>
                  </a:txBody>
                  <a:tcPr>
                    <a:solidFill>
                      <a:schemeClr val="accent4">
                        <a:lumMod val="40000"/>
                        <a:lumOff val="60000"/>
                      </a:schemeClr>
                    </a:solidFill>
                  </a:tcPr>
                </a:tc>
                <a:extLst>
                  <a:ext uri="{0D108BD9-81ED-4DB2-BD59-A6C34878D82A}">
                    <a16:rowId xmlns:a16="http://schemas.microsoft.com/office/drawing/2014/main" val="3909116621"/>
                  </a:ext>
                </a:extLst>
              </a:tr>
              <a:tr h="370840">
                <a:tc>
                  <a:txBody>
                    <a:bodyPr/>
                    <a:lstStyle/>
                    <a:p>
                      <a:endParaRPr lang="en-US" sz="1500" dirty="0"/>
                    </a:p>
                    <a:p>
                      <a:r>
                        <a:rPr lang="en-US" sz="1500" dirty="0"/>
                        <a:t>I can identify and know the function of nouns, verbs, adjectives and adverbs</a:t>
                      </a:r>
                    </a:p>
                    <a:p>
                      <a:endParaRPr lang="en-US" sz="1500" dirty="0"/>
                    </a:p>
                    <a:p>
                      <a:r>
                        <a:rPr lang="en-US" sz="1500" dirty="0"/>
                        <a:t>I can punctuate sentences with capital letters, full stops, question marks, exclamation marks and commas</a:t>
                      </a:r>
                    </a:p>
                    <a:p>
                      <a:endParaRPr lang="en-US" sz="1500" dirty="0"/>
                    </a:p>
                    <a:p>
                      <a:r>
                        <a:rPr lang="en-US" sz="1500" dirty="0"/>
                        <a:t>I can identify and use a colon</a:t>
                      </a:r>
                    </a:p>
                    <a:p>
                      <a:endParaRPr lang="en-US" sz="1500" dirty="0"/>
                    </a:p>
                    <a:p>
                      <a:endParaRPr lang="en-US" sz="1500" dirty="0"/>
                    </a:p>
                    <a:p>
                      <a:r>
                        <a:rPr lang="en-US" sz="1500" dirty="0"/>
                        <a:t>I can identify the subjunctive in a sentence</a:t>
                      </a:r>
                    </a:p>
                    <a:p>
                      <a:endParaRPr lang="en-US" sz="1500" dirty="0"/>
                    </a:p>
                    <a:p>
                      <a:endParaRPr lang="en-US" sz="1500" dirty="0"/>
                    </a:p>
                    <a:p>
                      <a:endParaRPr lang="en-US" sz="1500" dirty="0"/>
                    </a:p>
                  </a:txBody>
                  <a:tcPr>
                    <a:solidFill>
                      <a:schemeClr val="accent4">
                        <a:lumMod val="20000"/>
                        <a:lumOff val="80000"/>
                      </a:schemeClr>
                    </a:solidFill>
                  </a:tcPr>
                </a:tc>
                <a:tc>
                  <a:txBody>
                    <a:bodyPr/>
                    <a:lstStyle/>
                    <a:p>
                      <a:endParaRPr lang="en-US" sz="1500" dirty="0"/>
                    </a:p>
                    <a:p>
                      <a:r>
                        <a:rPr lang="en-US" sz="1500" dirty="0"/>
                        <a:t>I can identify the subject, verb and object of a sentence</a:t>
                      </a:r>
                    </a:p>
                    <a:p>
                      <a:endParaRPr lang="en-US" sz="1500" dirty="0"/>
                    </a:p>
                    <a:p>
                      <a:r>
                        <a:rPr lang="en-US" sz="1500" dirty="0"/>
                        <a:t>I can write a range of simple, compound and complex sentences</a:t>
                      </a:r>
                    </a:p>
                    <a:p>
                      <a:endParaRPr lang="en-US" sz="1500" dirty="0"/>
                    </a:p>
                    <a:p>
                      <a:endParaRPr lang="en-US" sz="1500" dirty="0"/>
                    </a:p>
                    <a:p>
                      <a:r>
                        <a:rPr lang="en-US" sz="1500" dirty="0"/>
                        <a:t>I can list the different types of determiner</a:t>
                      </a:r>
                    </a:p>
                    <a:p>
                      <a:endParaRPr lang="en-US" sz="1500" dirty="0"/>
                    </a:p>
                    <a:p>
                      <a:endParaRPr lang="en-US" sz="1500" dirty="0"/>
                    </a:p>
                    <a:p>
                      <a:r>
                        <a:rPr lang="en-US" sz="1500" dirty="0"/>
                        <a:t>I can identify and use modal verbs</a:t>
                      </a:r>
                    </a:p>
                    <a:p>
                      <a:endParaRPr lang="en-US" sz="1500" dirty="0"/>
                    </a:p>
                    <a:p>
                      <a:endParaRPr lang="en-US" sz="1500" dirty="0"/>
                    </a:p>
                    <a:p>
                      <a:endParaRPr lang="en-US" sz="1500" dirty="0"/>
                    </a:p>
                    <a:p>
                      <a:endParaRPr lang="en-US" sz="1500" dirty="0"/>
                    </a:p>
                  </a:txBody>
                  <a:tcPr>
                    <a:solidFill>
                      <a:schemeClr val="accent4">
                        <a:lumMod val="20000"/>
                        <a:lumOff val="80000"/>
                      </a:schemeClr>
                    </a:solidFill>
                  </a:tcPr>
                </a:tc>
                <a:tc>
                  <a:txBody>
                    <a:bodyPr/>
                    <a:lstStyle/>
                    <a:p>
                      <a:endParaRPr lang="en-US" sz="1500" dirty="0"/>
                    </a:p>
                    <a:p>
                      <a:r>
                        <a:rPr lang="en-US" sz="1500" dirty="0"/>
                        <a:t>I can move clauses around for effect</a:t>
                      </a:r>
                    </a:p>
                    <a:p>
                      <a:endParaRPr lang="en-US" sz="1500" dirty="0"/>
                    </a:p>
                    <a:p>
                      <a:r>
                        <a:rPr lang="en-US" sz="1500" dirty="0"/>
                        <a:t>I can write simple, compound and complex sentences</a:t>
                      </a:r>
                    </a:p>
                    <a:p>
                      <a:endParaRPr lang="en-US" sz="1500" dirty="0"/>
                    </a:p>
                    <a:p>
                      <a:r>
                        <a:rPr lang="en-US" sz="1500" dirty="0"/>
                        <a:t>I can identify subordinate clauses in a sentence</a:t>
                      </a:r>
                    </a:p>
                    <a:p>
                      <a:endParaRPr lang="en-US" sz="1500" dirty="0"/>
                    </a:p>
                    <a:p>
                      <a:r>
                        <a:rPr lang="en-US" sz="1500" dirty="0"/>
                        <a:t>I can identify and write expanded noun phrases</a:t>
                      </a:r>
                    </a:p>
                    <a:p>
                      <a:endParaRPr lang="en-US" sz="1500" dirty="0"/>
                    </a:p>
                    <a:p>
                      <a:endParaRPr lang="en-US" sz="1500" dirty="0"/>
                    </a:p>
                    <a:p>
                      <a:endParaRPr lang="en-US" sz="1500" dirty="0"/>
                    </a:p>
                    <a:p>
                      <a:endParaRPr lang="en-US" sz="1500" dirty="0"/>
                    </a:p>
                  </a:txBody>
                  <a:tcPr>
                    <a:solidFill>
                      <a:schemeClr val="accent4">
                        <a:lumMod val="20000"/>
                        <a:lumOff val="80000"/>
                      </a:schemeClr>
                    </a:solidFill>
                  </a:tcPr>
                </a:tc>
                <a:extLst>
                  <a:ext uri="{0D108BD9-81ED-4DB2-BD59-A6C34878D82A}">
                    <a16:rowId xmlns:a16="http://schemas.microsoft.com/office/drawing/2014/main" val="4076663390"/>
                  </a:ext>
                </a:extLst>
              </a:tr>
              <a:tr h="370840">
                <a:tc gridSpan="3">
                  <a:txBody>
                    <a:bodyPr/>
                    <a:lstStyle/>
                    <a:p>
                      <a:r>
                        <a:rPr lang="en-US" sz="1500" dirty="0"/>
                        <a:t>Each of these objectives revises a concept from Y1/Y2/Y3/Y4/Y5 and Autumn Y6 that will be built upon in each of these phases and retrieval practice should take place before the related objective is covered in Y6. Objectives taught can then become the subject of retrieval practice.</a:t>
                      </a:r>
                    </a:p>
                  </a:txBody>
                  <a:tcPr>
                    <a:solidFill>
                      <a:schemeClr val="accent4">
                        <a:lumMod val="20000"/>
                        <a:lumOff val="80000"/>
                      </a:schemeClr>
                    </a:solidFill>
                  </a:tcPr>
                </a:tc>
                <a:tc hMerge="1">
                  <a:txBody>
                    <a:bodyPr/>
                    <a:lstStyle/>
                    <a:p>
                      <a:endParaRPr lang="en-US" sz="1500"/>
                    </a:p>
                  </a:txBody>
                  <a:tcPr>
                    <a:solidFill>
                      <a:schemeClr val="accent4">
                        <a:lumMod val="20000"/>
                        <a:lumOff val="80000"/>
                      </a:schemeClr>
                    </a:solidFill>
                  </a:tcPr>
                </a:tc>
                <a:tc hMerge="1">
                  <a:txBody>
                    <a:bodyPr/>
                    <a:lstStyle/>
                    <a:p>
                      <a:endParaRPr lang="en-US" sz="1500"/>
                    </a:p>
                  </a:txBody>
                  <a:tcPr>
                    <a:solidFill>
                      <a:schemeClr val="accent4">
                        <a:lumMod val="20000"/>
                        <a:lumOff val="80000"/>
                      </a:schemeClr>
                    </a:solidFill>
                  </a:tcPr>
                </a:tc>
                <a:extLst>
                  <a:ext uri="{0D108BD9-81ED-4DB2-BD59-A6C34878D82A}">
                    <a16:rowId xmlns:a16="http://schemas.microsoft.com/office/drawing/2014/main" val="1260266882"/>
                  </a:ext>
                </a:extLst>
              </a:tr>
            </a:tbl>
          </a:graphicData>
        </a:graphic>
      </p:graphicFrame>
    </p:spTree>
    <p:extLst>
      <p:ext uri="{BB962C8B-B14F-4D97-AF65-F5344CB8AC3E}">
        <p14:creationId xmlns:p14="http://schemas.microsoft.com/office/powerpoint/2010/main" val="3333256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41AEF3E-D4C4-494B-8F17-822DB4678CFF}"/>
              </a:ext>
            </a:extLst>
          </p:cNvPr>
          <p:cNvGraphicFramePr>
            <a:graphicFrameLocks noGrp="1"/>
          </p:cNvGraphicFramePr>
          <p:nvPr>
            <p:extLst>
              <p:ext uri="{D42A27DB-BD31-4B8C-83A1-F6EECF244321}">
                <p14:modId xmlns:p14="http://schemas.microsoft.com/office/powerpoint/2010/main" val="3051005010"/>
              </p:ext>
            </p:extLst>
          </p:nvPr>
        </p:nvGraphicFramePr>
        <p:xfrm>
          <a:off x="347134" y="505034"/>
          <a:ext cx="11497731" cy="6240780"/>
        </p:xfrm>
        <a:graphic>
          <a:graphicData uri="http://schemas.openxmlformats.org/drawingml/2006/table">
            <a:tbl>
              <a:tblPr firstRow="1" bandRow="1">
                <a:tableStyleId>{5C22544A-7EE6-4342-B048-85BDC9FD1C3A}</a:tableStyleId>
              </a:tblPr>
              <a:tblGrid>
                <a:gridCol w="3832577">
                  <a:extLst>
                    <a:ext uri="{9D8B030D-6E8A-4147-A177-3AD203B41FA5}">
                      <a16:colId xmlns:a16="http://schemas.microsoft.com/office/drawing/2014/main" val="2837274113"/>
                    </a:ext>
                  </a:extLst>
                </a:gridCol>
                <a:gridCol w="3832577">
                  <a:extLst>
                    <a:ext uri="{9D8B030D-6E8A-4147-A177-3AD203B41FA5}">
                      <a16:colId xmlns:a16="http://schemas.microsoft.com/office/drawing/2014/main" val="3838816154"/>
                    </a:ext>
                  </a:extLst>
                </a:gridCol>
                <a:gridCol w="3832577">
                  <a:extLst>
                    <a:ext uri="{9D8B030D-6E8A-4147-A177-3AD203B41FA5}">
                      <a16:colId xmlns:a16="http://schemas.microsoft.com/office/drawing/2014/main" val="4034982650"/>
                    </a:ext>
                  </a:extLst>
                </a:gridCol>
              </a:tblGrid>
              <a:tr h="708660">
                <a:tc>
                  <a:txBody>
                    <a:bodyPr/>
                    <a:lstStyle/>
                    <a:p>
                      <a:r>
                        <a:rPr lang="en-US" sz="1300"/>
                        <a:t>PHASE 1 – EXPLORE</a:t>
                      </a:r>
                    </a:p>
                    <a:p>
                      <a:r>
                        <a:rPr lang="en-US" sz="1300"/>
                        <a:t>Immersion in the text </a:t>
                      </a:r>
                    </a:p>
                  </a:txBody>
                  <a:tcPr>
                    <a:solidFill>
                      <a:schemeClr val="accent1">
                        <a:lumMod val="60000"/>
                        <a:lumOff val="40000"/>
                      </a:schemeClr>
                    </a:solidFill>
                  </a:tcPr>
                </a:tc>
                <a:tc>
                  <a:txBody>
                    <a:bodyPr/>
                    <a:lstStyle/>
                    <a:p>
                      <a:r>
                        <a:rPr lang="en-US" sz="1300"/>
                        <a:t>PHASE 2 – CONSTRUCT</a:t>
                      </a:r>
                    </a:p>
                    <a:p>
                      <a:r>
                        <a:rPr lang="en-US" sz="1300"/>
                        <a:t>Grammar and sentence structure</a:t>
                      </a:r>
                    </a:p>
                    <a:p>
                      <a:r>
                        <a:rPr lang="en-US" sz="1300"/>
                        <a:t>Short writing opportunities</a:t>
                      </a:r>
                    </a:p>
                  </a:txBody>
                  <a:tcPr>
                    <a:solidFill>
                      <a:schemeClr val="accent1">
                        <a:lumMod val="60000"/>
                        <a:lumOff val="40000"/>
                      </a:schemeClr>
                    </a:solidFill>
                  </a:tcPr>
                </a:tc>
                <a:tc>
                  <a:txBody>
                    <a:bodyPr/>
                    <a:lstStyle/>
                    <a:p>
                      <a:r>
                        <a:rPr lang="en-US" sz="1300"/>
                        <a:t>PHASE 3 – COMPOSE</a:t>
                      </a:r>
                    </a:p>
                    <a:p>
                      <a:r>
                        <a:rPr lang="en-US" sz="1300"/>
                        <a:t>Plan, write and edit a longer piece of narrative</a:t>
                      </a:r>
                    </a:p>
                  </a:txBody>
                  <a:tcPr>
                    <a:solidFill>
                      <a:schemeClr val="accent1">
                        <a:lumMod val="60000"/>
                        <a:lumOff val="40000"/>
                      </a:schemeClr>
                    </a:solidFill>
                  </a:tcPr>
                </a:tc>
                <a:extLst>
                  <a:ext uri="{0D108BD9-81ED-4DB2-BD59-A6C34878D82A}">
                    <a16:rowId xmlns:a16="http://schemas.microsoft.com/office/drawing/2014/main" val="3666403030"/>
                  </a:ext>
                </a:extLst>
              </a:tr>
              <a:tr h="1543050">
                <a:tc rowSpan="2">
                  <a:txBody>
                    <a:bodyPr/>
                    <a:lstStyle/>
                    <a:p>
                      <a:r>
                        <a:rPr lang="en-US" sz="1300" b="1" u="sng" dirty="0"/>
                        <a:t>As a reader:</a:t>
                      </a:r>
                    </a:p>
                    <a:p>
                      <a:pPr rtl="0" fontAlgn="base"/>
                      <a:r>
                        <a:rPr lang="en-GB" sz="1300" b="0" i="0" kern="1200" dirty="0">
                          <a:solidFill>
                            <a:schemeClr val="dk1"/>
                          </a:solidFill>
                          <a:effectLst/>
                          <a:latin typeface="+mn-lt"/>
                          <a:ea typeface="+mn-ea"/>
                          <a:cs typeface="+mn-cs"/>
                        </a:rPr>
                        <a:t>I can draw inferences about feelings, thoughts and motives using clues in the text, justifying them with evidence from the text</a:t>
                      </a:r>
                    </a:p>
                    <a:p>
                      <a:pPr rtl="0" fontAlgn="base"/>
                      <a:r>
                        <a:rPr lang="en-GB" sz="1300" b="0" i="0" kern="1200" dirty="0">
                          <a:solidFill>
                            <a:schemeClr val="dk1"/>
                          </a:solidFill>
                          <a:effectLst/>
                          <a:latin typeface="+mn-lt"/>
                          <a:ea typeface="+mn-ea"/>
                          <a:cs typeface="+mn-cs"/>
                        </a:rPr>
                        <a:t>I can identify how language, structure and presentation contribute to meaning </a:t>
                      </a:r>
                    </a:p>
                    <a:p>
                      <a:pPr rtl="0" fontAlgn="base"/>
                      <a:r>
                        <a:rPr lang="en-GB" sz="1300" b="0" i="0" kern="1200" dirty="0">
                          <a:solidFill>
                            <a:schemeClr val="dk1"/>
                          </a:solidFill>
                          <a:effectLst/>
                          <a:latin typeface="+mn-lt"/>
                          <a:ea typeface="+mn-ea"/>
                          <a:cs typeface="+mn-cs"/>
                        </a:rPr>
                        <a:t>I can distinguish between statements of fact and opinion </a:t>
                      </a:r>
                    </a:p>
                    <a:p>
                      <a:pPr rtl="0" fontAlgn="base"/>
                      <a:r>
                        <a:rPr lang="en-GB" sz="1300" b="0" i="0" kern="1200" dirty="0">
                          <a:solidFill>
                            <a:schemeClr val="dk1"/>
                          </a:solidFill>
                          <a:effectLst/>
                          <a:latin typeface="+mn-lt"/>
                          <a:ea typeface="+mn-ea"/>
                          <a:cs typeface="+mn-cs"/>
                        </a:rPr>
                        <a:t>I can discuss my understanding of a text, exploring the meaning of unfamiliar words in context </a:t>
                      </a:r>
                    </a:p>
                    <a:p>
                      <a:pPr rtl="0" fontAlgn="base"/>
                      <a:r>
                        <a:rPr lang="en-GB" sz="1300" b="0" i="0" kern="1200" dirty="0">
                          <a:solidFill>
                            <a:schemeClr val="dk1"/>
                          </a:solidFill>
                          <a:effectLst/>
                          <a:latin typeface="+mn-lt"/>
                          <a:ea typeface="+mn-ea"/>
                          <a:cs typeface="+mn-cs"/>
                        </a:rPr>
                        <a:t>I can retrieve, record and present information </a:t>
                      </a:r>
                    </a:p>
                    <a:p>
                      <a:pPr rtl="0" fontAlgn="base"/>
                      <a:r>
                        <a:rPr lang="en-GB" sz="1300" b="0" i="0" kern="1200" dirty="0">
                          <a:solidFill>
                            <a:schemeClr val="dk1"/>
                          </a:solidFill>
                          <a:effectLst/>
                          <a:latin typeface="+mn-lt"/>
                          <a:ea typeface="+mn-ea"/>
                          <a:cs typeface="+mn-cs"/>
                        </a:rPr>
                        <a:t>I can summarise the main ideas drawn from more than one paragraph, identifying key details that support the main ideas </a:t>
                      </a:r>
                    </a:p>
                    <a:p>
                      <a:pPr rtl="0" fontAlgn="base"/>
                      <a:r>
                        <a:rPr lang="en-GB" sz="1300" b="0" i="0" kern="1200" dirty="0">
                          <a:solidFill>
                            <a:schemeClr val="dk1"/>
                          </a:solidFill>
                          <a:effectLst/>
                          <a:latin typeface="+mn-lt"/>
                          <a:ea typeface="+mn-ea"/>
                          <a:cs typeface="+mn-cs"/>
                        </a:rPr>
                        <a:t>I can comment on why layout features have been used to structure a text</a:t>
                      </a:r>
                    </a:p>
                    <a:p>
                      <a:r>
                        <a:rPr lang="en-GB" sz="1300" b="0" i="0" kern="1200" dirty="0">
                          <a:solidFill>
                            <a:schemeClr val="dk1"/>
                          </a:solidFill>
                          <a:effectLst/>
                          <a:latin typeface="+mn-lt"/>
                          <a:ea typeface="+mn-ea"/>
                          <a:cs typeface="+mn-cs"/>
                        </a:rPr>
                        <a:t>I can identify the features of different types of information writing and discuss why they have been used</a:t>
                      </a:r>
                    </a:p>
                  </a:txBody>
                  <a:tcPr>
                    <a:solidFill>
                      <a:schemeClr val="accent5">
                        <a:lumMod val="20000"/>
                        <a:lumOff val="80000"/>
                      </a:schemeClr>
                    </a:solidFill>
                  </a:tcPr>
                </a:tc>
                <a:tc>
                  <a:txBody>
                    <a:bodyPr/>
                    <a:lstStyle/>
                    <a:p>
                      <a:r>
                        <a:rPr lang="en-US" sz="1300" b="1" u="sng" dirty="0"/>
                        <a:t>As a writer:</a:t>
                      </a:r>
                    </a:p>
                    <a:p>
                      <a:r>
                        <a:rPr lang="en-US" sz="1300" b="0" u="none" dirty="0"/>
                        <a:t>I can use semi-colons in a list</a:t>
                      </a:r>
                    </a:p>
                    <a:p>
                      <a:r>
                        <a:rPr lang="en-US" sz="1300" b="0" u="none" dirty="0"/>
                        <a:t>I can use hyphens in compound adjectives to avoid ambiguity</a:t>
                      </a:r>
                    </a:p>
                    <a:p>
                      <a:r>
                        <a:rPr lang="en-US" sz="1300" b="0" u="none" dirty="0"/>
                        <a:t>I can write a relative clause where the relative pronoun is omitted</a:t>
                      </a:r>
                    </a:p>
                    <a:p>
                      <a:r>
                        <a:rPr lang="en-US" sz="1300" b="0" u="none" dirty="0"/>
                        <a:t>I can write in the active and passive voice</a:t>
                      </a:r>
                    </a:p>
                  </a:txBody>
                  <a:tcPr>
                    <a:solidFill>
                      <a:schemeClr val="accent5">
                        <a:lumMod val="20000"/>
                        <a:lumOff val="80000"/>
                      </a:schemeClr>
                    </a:solidFill>
                  </a:tcPr>
                </a:tc>
                <a:tc>
                  <a:txBody>
                    <a:bodyPr/>
                    <a:lstStyle/>
                    <a:p>
                      <a:r>
                        <a:rPr lang="en-US" sz="1300" b="1" u="sng" dirty="0"/>
                        <a:t>As a writer:</a:t>
                      </a:r>
                    </a:p>
                    <a:p>
                      <a:r>
                        <a:rPr lang="en-US" sz="1300" b="0" u="none" dirty="0"/>
                        <a:t>I can use semi-colons in a list</a:t>
                      </a:r>
                    </a:p>
                    <a:p>
                      <a:r>
                        <a:rPr lang="en-US" sz="1300" b="0" u="none" dirty="0"/>
                        <a:t>I can use hyphens in compound adjectives to avoid ambiguity</a:t>
                      </a:r>
                    </a:p>
                    <a:p>
                      <a:r>
                        <a:rPr lang="en-US" sz="1300" b="0" u="none" dirty="0"/>
                        <a:t>I can write a relative clause where the relative pronoun is omitted</a:t>
                      </a:r>
                    </a:p>
                    <a:p>
                      <a:r>
                        <a:rPr lang="en-US" sz="1300" b="0" u="none" dirty="0"/>
                        <a:t>I can write in the active and passive voice</a:t>
                      </a:r>
                    </a:p>
                    <a:p>
                      <a:endParaRPr lang="en-US" sz="1300" b="0" u="none" dirty="0"/>
                    </a:p>
                  </a:txBody>
                  <a:tcPr>
                    <a:solidFill>
                      <a:schemeClr val="accent5">
                        <a:lumMod val="20000"/>
                        <a:lumOff val="80000"/>
                      </a:schemeClr>
                    </a:solidFill>
                  </a:tcPr>
                </a:tc>
                <a:extLst>
                  <a:ext uri="{0D108BD9-81ED-4DB2-BD59-A6C34878D82A}">
                    <a16:rowId xmlns:a16="http://schemas.microsoft.com/office/drawing/2014/main" val="2699026580"/>
                  </a:ext>
                </a:extLst>
              </a:tr>
              <a:tr h="859155">
                <a:tc vMerge="1">
                  <a:txBody>
                    <a:bodyPr/>
                    <a:lstStyle/>
                    <a:p>
                      <a:pPr marL="0" marR="0" lvl="0" indent="0" algn="l" defTabSz="914420" rtl="0" eaLnBrk="1" fontAlgn="auto" latinLnBrk="0" hangingPunct="1">
                        <a:lnSpc>
                          <a:spcPct val="100000"/>
                        </a:lnSpc>
                        <a:spcBef>
                          <a:spcPts val="0"/>
                        </a:spcBef>
                        <a:spcAft>
                          <a:spcPts val="0"/>
                        </a:spcAft>
                        <a:buClrTx/>
                        <a:buSzTx/>
                        <a:buFontTx/>
                        <a:buNone/>
                        <a:tabLst/>
                        <a:defRPr/>
                      </a:pPr>
                      <a:r>
                        <a:rPr lang="en-US" sz="1300" b="1" u="sng"/>
                        <a:t>Speaking and Listening</a:t>
                      </a:r>
                    </a:p>
                    <a:p>
                      <a:pPr rtl="0" fontAlgn="base"/>
                      <a:r>
                        <a:rPr lang="en-GB" sz="1300" b="0" i="0" kern="1200">
                          <a:solidFill>
                            <a:schemeClr val="dk1"/>
                          </a:solidFill>
                          <a:effectLst/>
                          <a:latin typeface="+mn-lt"/>
                          <a:ea typeface="+mn-ea"/>
                          <a:cs typeface="+mn-cs"/>
                        </a:rPr>
                        <a:t>I can create roles or scenarios </a:t>
                      </a:r>
                    </a:p>
                    <a:p>
                      <a:pPr rtl="0" fontAlgn="base"/>
                      <a:r>
                        <a:rPr lang="en-GB" sz="1300" b="0" i="0" kern="1200">
                          <a:solidFill>
                            <a:schemeClr val="dk1"/>
                          </a:solidFill>
                          <a:effectLst/>
                          <a:latin typeface="+mn-lt"/>
                          <a:ea typeface="+mn-ea"/>
                          <a:cs typeface="+mn-cs"/>
                        </a:rPr>
                        <a:t>I can use a range of drama strategies to explore a text </a:t>
                      </a:r>
                    </a:p>
                  </a:txBody>
                  <a:tcPr>
                    <a:solidFill>
                      <a:schemeClr val="accent5">
                        <a:lumMod val="20000"/>
                        <a:lumOff val="80000"/>
                      </a:schemeClr>
                    </a:solidFill>
                  </a:tcPr>
                </a:tc>
                <a:tc row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1" u="sng" dirty="0"/>
                        <a:t>As an orator:</a:t>
                      </a:r>
                    </a:p>
                    <a:p>
                      <a:r>
                        <a:rPr lang="en-US" sz="1300" b="0" u="none" dirty="0"/>
                        <a:t>I can work in a pair to generate ideas for writing</a:t>
                      </a:r>
                    </a:p>
                    <a:p>
                      <a:r>
                        <a:rPr lang="en-US" sz="1300" b="0" u="none" dirty="0"/>
                        <a:t>I can compose and rehearse sentences orally</a:t>
                      </a:r>
                    </a:p>
                    <a:p>
                      <a:r>
                        <a:rPr lang="en-US" sz="1300" b="0" u="none" dirty="0"/>
                        <a:t>I can talk at length – at least two paragraphs on an issue or theme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u="sng" dirty="0"/>
                        <a:t>As a writer:</a:t>
                      </a:r>
                    </a:p>
                    <a:p>
                      <a:r>
                        <a:rPr lang="en-US" sz="1300" b="0" u="none" dirty="0"/>
                        <a:t>I can use multiple subordinate clauses for effect</a:t>
                      </a:r>
                    </a:p>
                    <a:p>
                      <a:r>
                        <a:rPr lang="en-US" sz="1300" b="0" u="none" dirty="0"/>
                        <a:t>I can write an if, if, if then sentence</a:t>
                      </a:r>
                    </a:p>
                    <a:p>
                      <a:r>
                        <a:rPr lang="en-US" sz="1300" b="0" u="none" dirty="0"/>
                        <a:t>I can use the features of a text type to write in the genre</a:t>
                      </a:r>
                    </a:p>
                    <a:p>
                      <a:r>
                        <a:rPr lang="en-US" sz="1300" b="0" u="none" dirty="0"/>
                        <a:t>I can begin to manipulate word order for effect</a:t>
                      </a:r>
                    </a:p>
                    <a:p>
                      <a:endParaRPr lang="en-US" sz="1300" b="0" u="none" dirty="0"/>
                    </a:p>
                    <a:p>
                      <a:endParaRPr lang="en-US" sz="1300" b="0" u="none" dirty="0"/>
                    </a:p>
                    <a:p>
                      <a:pPr algn="ctr"/>
                      <a:r>
                        <a:rPr lang="en-US" sz="1300" b="1" u="none" dirty="0"/>
                        <a:t>SHORT WRITING OPPORTUNITIES</a:t>
                      </a:r>
                    </a:p>
                    <a:p>
                      <a:pPr marL="285750" indent="-285750">
                        <a:buFont typeface="Wingdings" panose="05000000000000000000" pitchFamily="2" charset="2"/>
                        <a:buChar char="ü"/>
                      </a:pPr>
                      <a:r>
                        <a:rPr lang="en-US" sz="1300" b="0" u="none" dirty="0"/>
                        <a:t>A letter in role as </a:t>
                      </a:r>
                      <a:r>
                        <a:rPr lang="en-US" sz="1300" b="0" u="none" dirty="0" err="1"/>
                        <a:t>Elya</a:t>
                      </a:r>
                      <a:r>
                        <a:rPr lang="en-US" sz="1300" b="0" u="none" dirty="0"/>
                        <a:t> on his way to America</a:t>
                      </a:r>
                    </a:p>
                    <a:p>
                      <a:pPr marL="285750" indent="-285750">
                        <a:buFont typeface="Wingdings" panose="05000000000000000000" pitchFamily="2" charset="2"/>
                        <a:buChar char="ü"/>
                      </a:pPr>
                      <a:r>
                        <a:rPr lang="en-US" sz="1300" b="0" u="none" dirty="0"/>
                        <a:t>A Non-chronological report about camp life/the Yellow Spotted Lizard</a:t>
                      </a:r>
                    </a:p>
                    <a:p>
                      <a:pPr marL="285750" indent="-285750">
                        <a:buFont typeface="Wingdings" panose="05000000000000000000" pitchFamily="2" charset="2"/>
                        <a:buChar char="ü"/>
                      </a:pPr>
                      <a:endParaRPr lang="en-US" sz="1300" b="0" u="none" dirty="0"/>
                    </a:p>
                  </a:txBody>
                  <a:tcPr>
                    <a:solidFill>
                      <a:schemeClr val="accent5">
                        <a:lumMod val="20000"/>
                        <a:lumOff val="80000"/>
                      </a:schemeClr>
                    </a:solidFill>
                  </a:tcPr>
                </a:tc>
                <a:tc row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1" u="sng" dirty="0"/>
                        <a:t>As an orator:</a:t>
                      </a:r>
                    </a:p>
                    <a:p>
                      <a:r>
                        <a:rPr lang="en-US" sz="1300" b="0" u="none" dirty="0"/>
                        <a:t>I can work in a pair to generate ideas for writing</a:t>
                      </a:r>
                    </a:p>
                    <a:p>
                      <a:r>
                        <a:rPr lang="en-US" sz="1300" b="0" u="none" dirty="0"/>
                        <a:t>I can compose and rehearse texts orally</a:t>
                      </a:r>
                    </a:p>
                    <a:p>
                      <a:r>
                        <a:rPr lang="en-US" sz="1300" b="1" u="sng" dirty="0"/>
                        <a:t>As a writer:</a:t>
                      </a:r>
                    </a:p>
                    <a:p>
                      <a:r>
                        <a:rPr lang="en-US" sz="1300" dirty="0"/>
                        <a:t>I can independently choose an appropriate planning format and adapt it as necessary</a:t>
                      </a:r>
                    </a:p>
                    <a:p>
                      <a:r>
                        <a:rPr lang="en-US" sz="1300" dirty="0"/>
                        <a:t>I can use stylistic features that contribute to the effect of the text</a:t>
                      </a:r>
                    </a:p>
                    <a:p>
                      <a:r>
                        <a:rPr lang="en-US" sz="1300" dirty="0"/>
                        <a:t>I can use a variety of techniques to open a text</a:t>
                      </a:r>
                    </a:p>
                    <a:p>
                      <a:r>
                        <a:rPr lang="en-US" sz="1300" dirty="0"/>
                        <a:t>I can write a clear summary, choosing an appropriate way to conclude a text</a:t>
                      </a:r>
                    </a:p>
                    <a:p>
                      <a:r>
                        <a:rPr lang="en-US" sz="1300" dirty="0"/>
                        <a:t>I can link ideas within and across paragraphs using conjunctions, pronouns and adverbials</a:t>
                      </a:r>
                    </a:p>
                    <a:p>
                      <a:r>
                        <a:rPr lang="en-US" sz="1300" dirty="0"/>
                        <a:t>I can suggest ways to improve my own writing based on my knowledge of genres</a:t>
                      </a:r>
                    </a:p>
                    <a:p>
                      <a:pPr algn="ctr"/>
                      <a:r>
                        <a:rPr lang="en-US" sz="1300" b="1" u="sng" dirty="0"/>
                        <a:t>OUTCOME</a:t>
                      </a:r>
                    </a:p>
                    <a:p>
                      <a:pPr marL="285750" indent="-285750" algn="ctr">
                        <a:buFont typeface="Wingdings" pitchFamily="2" charset="2"/>
                        <a:buChar char="ü"/>
                      </a:pPr>
                      <a:r>
                        <a:rPr lang="en-US" sz="1300" b="0" u="none" dirty="0"/>
                        <a:t>A biography of Kissin’ Kate Barlow in the style of ‘Little People, Big Dreams’</a:t>
                      </a:r>
                    </a:p>
                    <a:p>
                      <a:endParaRPr lang="en-US" sz="1300" dirty="0"/>
                    </a:p>
                  </a:txBody>
                  <a:tcPr>
                    <a:solidFill>
                      <a:schemeClr val="accent5">
                        <a:lumMod val="20000"/>
                        <a:lumOff val="80000"/>
                      </a:schemeClr>
                    </a:solidFill>
                  </a:tcPr>
                </a:tc>
                <a:extLst>
                  <a:ext uri="{0D108BD9-81ED-4DB2-BD59-A6C34878D82A}">
                    <a16:rowId xmlns:a16="http://schemas.microsoft.com/office/drawing/2014/main" val="4282356528"/>
                  </a:ext>
                </a:extLst>
              </a:tr>
              <a:tr h="536099">
                <a:tc>
                  <a:txBody>
                    <a:bodyPr/>
                    <a:lstStyle/>
                    <a:p>
                      <a:pPr rtl="0" fontAlgn="base"/>
                      <a:r>
                        <a:rPr lang="en-GB" sz="1300" b="1" i="0" u="sng" kern="1200" dirty="0">
                          <a:solidFill>
                            <a:schemeClr val="dk1"/>
                          </a:solidFill>
                          <a:effectLst/>
                          <a:latin typeface="+mn-lt"/>
                          <a:ea typeface="+mn-ea"/>
                          <a:cs typeface="+mn-cs"/>
                        </a:rPr>
                        <a:t>As an orator:</a:t>
                      </a:r>
                    </a:p>
                    <a:p>
                      <a:pPr rtl="0" fontAlgn="base"/>
                      <a:r>
                        <a:rPr lang="en-GB" sz="1300" b="0" i="0" u="none" kern="1200" dirty="0">
                          <a:solidFill>
                            <a:schemeClr val="dk1"/>
                          </a:solidFill>
                          <a:effectLst/>
                          <a:latin typeface="+mn-lt"/>
                          <a:ea typeface="+mn-ea"/>
                          <a:cs typeface="+mn-cs"/>
                        </a:rPr>
                        <a:t>I can explore a text through discussion and debate</a:t>
                      </a:r>
                    </a:p>
                    <a:p>
                      <a:r>
                        <a:rPr lang="en-US" sz="1300" b="1" u="sng" dirty="0"/>
                        <a:t>As a writer: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collect examples of formal and informal language</a:t>
                      </a:r>
                      <a:endParaRPr lang="en-US" sz="13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collect examples of sentence constructions for information texts</a:t>
                      </a:r>
                    </a:p>
                  </a:txBody>
                  <a:tcPr>
                    <a:solidFill>
                      <a:schemeClr val="accent5">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03892171"/>
                  </a:ext>
                </a:extLst>
              </a:tr>
            </a:tbl>
          </a:graphicData>
        </a:graphic>
      </p:graphicFrame>
      <p:sp>
        <p:nvSpPr>
          <p:cNvPr id="3" name="TextBox 2">
            <a:extLst>
              <a:ext uri="{FF2B5EF4-FFF2-40B4-BE49-F238E27FC236}">
                <a16:creationId xmlns:a16="http://schemas.microsoft.com/office/drawing/2014/main" id="{F726D3F9-959E-924F-936C-522F69A823EC}"/>
              </a:ext>
            </a:extLst>
          </p:cNvPr>
          <p:cNvSpPr txBox="1"/>
          <p:nvPr/>
        </p:nvSpPr>
        <p:spPr>
          <a:xfrm>
            <a:off x="803564" y="27980"/>
            <a:ext cx="10529454" cy="4770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ENGLISH OBJECTIVES – Y6 </a:t>
            </a:r>
            <a:r>
              <a:rPr lang="en-US" sz="2500" dirty="0">
                <a:solidFill>
                  <a:prstClr val="black"/>
                </a:solidFill>
                <a:latin typeface="Calibri" panose="020F0502020204030204"/>
              </a:rPr>
              <a:t>SPRING</a:t>
            </a: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 WRITING TO INFORM BIOGRAPHY</a:t>
            </a:r>
          </a:p>
        </p:txBody>
      </p:sp>
    </p:spTree>
    <p:extLst>
      <p:ext uri="{BB962C8B-B14F-4D97-AF65-F5344CB8AC3E}">
        <p14:creationId xmlns:p14="http://schemas.microsoft.com/office/powerpoint/2010/main" val="579479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0ABBC3-A21E-EA42-810E-814015EF455C}"/>
              </a:ext>
            </a:extLst>
          </p:cNvPr>
          <p:cNvSpPr txBox="1"/>
          <p:nvPr/>
        </p:nvSpPr>
        <p:spPr>
          <a:xfrm>
            <a:off x="828675" y="371475"/>
            <a:ext cx="1058703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1" u="sng"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Y2 writing to entertain narrative outcome – Short Story with a twist based on a traditional tale</a:t>
            </a:r>
          </a:p>
        </p:txBody>
      </p:sp>
      <p:sp>
        <p:nvSpPr>
          <p:cNvPr id="4" name="TextBox 3">
            <a:extLst>
              <a:ext uri="{FF2B5EF4-FFF2-40B4-BE49-F238E27FC236}">
                <a16:creationId xmlns:a16="http://schemas.microsoft.com/office/drawing/2014/main" id="{67AA4104-4436-FD49-8098-94A75671128C}"/>
              </a:ext>
            </a:extLst>
          </p:cNvPr>
          <p:cNvSpPr txBox="1"/>
          <p:nvPr/>
        </p:nvSpPr>
        <p:spPr>
          <a:xfrm>
            <a:off x="442913" y="2606040"/>
            <a:ext cx="4243388"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Core Texts – he True Story of the Three Little Pigs and Little Red</a:t>
            </a:r>
          </a:p>
        </p:txBody>
      </p:sp>
      <p:sp>
        <p:nvSpPr>
          <p:cNvPr id="7" name="Rectangle 4">
            <a:extLst>
              <a:ext uri="{FF2B5EF4-FFF2-40B4-BE49-F238E27FC236}">
                <a16:creationId xmlns:a16="http://schemas.microsoft.com/office/drawing/2014/main" id="{49079517-A20E-5945-8FCB-9358253D6F0E}"/>
              </a:ext>
            </a:extLst>
          </p:cNvPr>
          <p:cNvSpPr>
            <a:spLocks noChangeArrowheads="1"/>
          </p:cNvSpPr>
          <p:nvPr/>
        </p:nvSpPr>
        <p:spPr bwMode="auto">
          <a:xfrm>
            <a:off x="7504771" y="218866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A425BB59-AB53-35D4-DE11-1ED4491471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8774" y="1948814"/>
            <a:ext cx="2790925" cy="3494723"/>
          </a:xfrm>
          <a:prstGeom prst="rect">
            <a:avLst/>
          </a:prstGeom>
          <a:noFill/>
          <a:ln>
            <a:noFill/>
          </a:ln>
        </p:spPr>
      </p:pic>
      <p:pic>
        <p:nvPicPr>
          <p:cNvPr id="5" name="Picture 4">
            <a:extLst>
              <a:ext uri="{FF2B5EF4-FFF2-40B4-BE49-F238E27FC236}">
                <a16:creationId xmlns:a16="http://schemas.microsoft.com/office/drawing/2014/main" id="{9D61D887-5EAC-4627-4B61-BBDA47FDBD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17111" y="2216266"/>
            <a:ext cx="2780458" cy="2755783"/>
          </a:xfrm>
          <a:prstGeom prst="rect">
            <a:avLst/>
          </a:prstGeom>
          <a:noFill/>
          <a:ln>
            <a:noFill/>
          </a:ln>
        </p:spPr>
      </p:pic>
    </p:spTree>
    <p:extLst>
      <p:ext uri="{BB962C8B-B14F-4D97-AF65-F5344CB8AC3E}">
        <p14:creationId xmlns:p14="http://schemas.microsoft.com/office/powerpoint/2010/main" val="1140716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41AEF3E-D4C4-494B-8F17-822DB4678CFF}"/>
              </a:ext>
            </a:extLst>
          </p:cNvPr>
          <p:cNvGraphicFramePr>
            <a:graphicFrameLocks noGrp="1"/>
          </p:cNvGraphicFramePr>
          <p:nvPr/>
        </p:nvGraphicFramePr>
        <p:xfrm>
          <a:off x="192912" y="500782"/>
          <a:ext cx="11806176" cy="6293564"/>
        </p:xfrm>
        <a:graphic>
          <a:graphicData uri="http://schemas.openxmlformats.org/drawingml/2006/table">
            <a:tbl>
              <a:tblPr firstRow="1" bandRow="1">
                <a:tableStyleId>{5C22544A-7EE6-4342-B048-85BDC9FD1C3A}</a:tableStyleId>
              </a:tblPr>
              <a:tblGrid>
                <a:gridCol w="3935392">
                  <a:extLst>
                    <a:ext uri="{9D8B030D-6E8A-4147-A177-3AD203B41FA5}">
                      <a16:colId xmlns:a16="http://schemas.microsoft.com/office/drawing/2014/main" val="2837274113"/>
                    </a:ext>
                  </a:extLst>
                </a:gridCol>
                <a:gridCol w="3935392">
                  <a:extLst>
                    <a:ext uri="{9D8B030D-6E8A-4147-A177-3AD203B41FA5}">
                      <a16:colId xmlns:a16="http://schemas.microsoft.com/office/drawing/2014/main" val="3838816154"/>
                    </a:ext>
                  </a:extLst>
                </a:gridCol>
                <a:gridCol w="3935392">
                  <a:extLst>
                    <a:ext uri="{9D8B030D-6E8A-4147-A177-3AD203B41FA5}">
                      <a16:colId xmlns:a16="http://schemas.microsoft.com/office/drawing/2014/main" val="4034982650"/>
                    </a:ext>
                  </a:extLst>
                </a:gridCol>
              </a:tblGrid>
              <a:tr h="684930">
                <a:tc>
                  <a:txBody>
                    <a:bodyPr/>
                    <a:lstStyle/>
                    <a:p>
                      <a:r>
                        <a:rPr lang="en-US" sz="1300"/>
                        <a:t>PHASE 1 – EXPLORE</a:t>
                      </a:r>
                    </a:p>
                    <a:p>
                      <a:r>
                        <a:rPr lang="en-US" sz="1300"/>
                        <a:t>Immersion in the text </a:t>
                      </a:r>
                    </a:p>
                  </a:txBody>
                  <a:tcPr>
                    <a:solidFill>
                      <a:schemeClr val="accent1">
                        <a:lumMod val="60000"/>
                        <a:lumOff val="40000"/>
                      </a:schemeClr>
                    </a:solidFill>
                  </a:tcPr>
                </a:tc>
                <a:tc>
                  <a:txBody>
                    <a:bodyPr/>
                    <a:lstStyle/>
                    <a:p>
                      <a:r>
                        <a:rPr lang="en-US" sz="1300"/>
                        <a:t>PHASE 2 – CONSTRUCT</a:t>
                      </a:r>
                    </a:p>
                    <a:p>
                      <a:r>
                        <a:rPr lang="en-US" sz="1300"/>
                        <a:t>Grammar and sentence structure</a:t>
                      </a:r>
                    </a:p>
                    <a:p>
                      <a:r>
                        <a:rPr lang="en-US" sz="1300"/>
                        <a:t>Short writing opportunities</a:t>
                      </a:r>
                    </a:p>
                  </a:txBody>
                  <a:tcPr>
                    <a:solidFill>
                      <a:schemeClr val="accent1">
                        <a:lumMod val="60000"/>
                        <a:lumOff val="40000"/>
                      </a:schemeClr>
                    </a:solidFill>
                  </a:tcPr>
                </a:tc>
                <a:tc>
                  <a:txBody>
                    <a:bodyPr/>
                    <a:lstStyle/>
                    <a:p>
                      <a:r>
                        <a:rPr lang="en-US" sz="1300"/>
                        <a:t>PHASE 3 – COMPOSE</a:t>
                      </a:r>
                    </a:p>
                    <a:p>
                      <a:r>
                        <a:rPr lang="en-US" sz="1300"/>
                        <a:t>Plan, write and edit a longer piece of narrative</a:t>
                      </a:r>
                    </a:p>
                  </a:txBody>
                  <a:tcPr>
                    <a:solidFill>
                      <a:schemeClr val="accent1">
                        <a:lumMod val="60000"/>
                        <a:lumOff val="40000"/>
                      </a:schemeClr>
                    </a:solidFill>
                  </a:tcPr>
                </a:tc>
                <a:extLst>
                  <a:ext uri="{0D108BD9-81ED-4DB2-BD59-A6C34878D82A}">
                    <a16:rowId xmlns:a16="http://schemas.microsoft.com/office/drawing/2014/main" val="3666403030"/>
                  </a:ext>
                </a:extLst>
              </a:tr>
              <a:tr h="2003237">
                <a:tc>
                  <a:txBody>
                    <a:bodyPr/>
                    <a:lstStyle/>
                    <a:p>
                      <a:r>
                        <a:rPr lang="en-US" sz="1300" b="1" u="sng"/>
                        <a:t>As a reader:</a:t>
                      </a:r>
                    </a:p>
                    <a:p>
                      <a:r>
                        <a:rPr lang="en-GB" sz="1300" b="0" i="0" kern="1200">
                          <a:solidFill>
                            <a:schemeClr val="dk1"/>
                          </a:solidFill>
                          <a:effectLst/>
                          <a:latin typeface="+mn-lt"/>
                          <a:ea typeface="+mn-ea"/>
                          <a:cs typeface="+mn-cs"/>
                        </a:rPr>
                        <a:t>I can make predictions using details stated and clues in the text </a:t>
                      </a:r>
                    </a:p>
                    <a:p>
                      <a:r>
                        <a:rPr lang="en-GB" sz="1300" b="0" i="0" kern="1200">
                          <a:solidFill>
                            <a:schemeClr val="dk1"/>
                          </a:solidFill>
                          <a:effectLst/>
                          <a:latin typeface="+mn-lt"/>
                          <a:ea typeface="+mn-ea"/>
                          <a:cs typeface="+mn-cs"/>
                        </a:rPr>
                        <a:t>I can retell familiar stories orally</a:t>
                      </a:r>
                    </a:p>
                    <a:p>
                      <a:r>
                        <a:rPr lang="en-GB" sz="1300" b="0" i="0" kern="1200">
                          <a:solidFill>
                            <a:schemeClr val="dk1"/>
                          </a:solidFill>
                          <a:effectLst/>
                          <a:latin typeface="+mn-lt"/>
                          <a:ea typeface="+mn-ea"/>
                          <a:cs typeface="+mn-cs"/>
                        </a:rPr>
                        <a:t>I can read for meaning, discussing my understanding of new words and phrases and drawing on what I already know</a:t>
                      </a:r>
                    </a:p>
                    <a:p>
                      <a:r>
                        <a:rPr lang="en-GB" sz="1300" b="0" i="0" kern="1200">
                          <a:solidFill>
                            <a:schemeClr val="dk1"/>
                          </a:solidFill>
                          <a:effectLst/>
                          <a:latin typeface="+mn-lt"/>
                          <a:ea typeface="+mn-ea"/>
                          <a:cs typeface="+mn-cs"/>
                        </a:rPr>
                        <a:t>I can discuss the sequence of events in books</a:t>
                      </a:r>
                    </a:p>
                    <a:p>
                      <a:r>
                        <a:rPr lang="en-GB" sz="1300" b="0" i="0" kern="1200">
                          <a:solidFill>
                            <a:schemeClr val="dk1"/>
                          </a:solidFill>
                          <a:effectLst/>
                          <a:latin typeface="+mn-lt"/>
                          <a:ea typeface="+mn-ea"/>
                          <a:cs typeface="+mn-cs"/>
                        </a:rPr>
                        <a:t>I can make inferences and predictions based on my prior knowledge</a:t>
                      </a:r>
                      <a:endParaRPr lang="en-US" sz="1300"/>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u="sng" dirty="0"/>
                        <a:t>As a writer: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use apostrophes for contraction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write states of being verbs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use a range of adverbs of manner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write action verbs in the 1</a:t>
                      </a:r>
                      <a:r>
                        <a:rPr lang="en-US" sz="1300" b="0" u="none" baseline="30000" dirty="0"/>
                        <a:t>st</a:t>
                      </a:r>
                      <a:r>
                        <a:rPr lang="en-US" sz="1300" b="0" u="none" dirty="0"/>
                        <a:t>/3</a:t>
                      </a:r>
                      <a:r>
                        <a:rPr lang="en-US" sz="1300" b="0" u="none" baseline="30000" dirty="0"/>
                        <a:t>rd</a:t>
                      </a:r>
                      <a:r>
                        <a:rPr lang="en-US" sz="1300" b="0" u="none" dirty="0"/>
                        <a:t> person present and past progressive tense</a:t>
                      </a:r>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u="sng" dirty="0"/>
                        <a:t>As a writer: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use apostrophes for contraction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write states of being verbs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use a range of adverbs of manner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write action verbs in the 1</a:t>
                      </a:r>
                      <a:r>
                        <a:rPr lang="en-US" sz="1300" b="0" u="none" baseline="30000" dirty="0"/>
                        <a:t>st</a:t>
                      </a:r>
                      <a:r>
                        <a:rPr lang="en-US" sz="1300" b="0" u="none" dirty="0"/>
                        <a:t>/3</a:t>
                      </a:r>
                      <a:r>
                        <a:rPr lang="en-US" sz="1300" b="0" u="none" baseline="30000" dirty="0"/>
                        <a:t>rd</a:t>
                      </a:r>
                      <a:r>
                        <a:rPr lang="en-US" sz="1300" b="0" u="none" dirty="0"/>
                        <a:t> person present and past progressive tense</a:t>
                      </a:r>
                    </a:p>
                  </a:txBody>
                  <a:tcPr>
                    <a:solidFill>
                      <a:schemeClr val="accent5">
                        <a:lumMod val="20000"/>
                        <a:lumOff val="80000"/>
                      </a:schemeClr>
                    </a:solidFill>
                  </a:tcPr>
                </a:tc>
                <a:extLst>
                  <a:ext uri="{0D108BD9-81ED-4DB2-BD59-A6C34878D82A}">
                    <a16:rowId xmlns:a16="http://schemas.microsoft.com/office/drawing/2014/main" val="2699026580"/>
                  </a:ext>
                </a:extLst>
              </a:tr>
              <a:tr h="3535124">
                <a:tc>
                  <a:txBody>
                    <a:bodyPr/>
                    <a:lstStyle/>
                    <a:p>
                      <a:pPr marL="0" marR="0" lvl="0" indent="0" algn="l" defTabSz="914420" rtl="0" eaLnBrk="1" fontAlgn="auto" latinLnBrk="0" hangingPunct="1">
                        <a:lnSpc>
                          <a:spcPct val="100000"/>
                        </a:lnSpc>
                        <a:spcBef>
                          <a:spcPts val="0"/>
                        </a:spcBef>
                        <a:spcAft>
                          <a:spcPts val="0"/>
                        </a:spcAft>
                        <a:buClrTx/>
                        <a:buSzTx/>
                        <a:buFontTx/>
                        <a:buNone/>
                        <a:tabLst/>
                        <a:defRPr/>
                      </a:pPr>
                      <a:r>
                        <a:rPr lang="en-US" sz="1300" b="1" u="sng" dirty="0"/>
                        <a:t>As an orator:</a:t>
                      </a:r>
                    </a:p>
                    <a:p>
                      <a:pPr rtl="0" fontAlgn="base"/>
                      <a:r>
                        <a:rPr lang="en-GB" sz="1300" b="0" i="0" kern="1200" dirty="0">
                          <a:solidFill>
                            <a:schemeClr val="dk1"/>
                          </a:solidFill>
                          <a:effectLst/>
                          <a:latin typeface="+mn-lt"/>
                          <a:ea typeface="+mn-ea"/>
                          <a:cs typeface="+mn-cs"/>
                        </a:rPr>
                        <a:t>I can explore the text through image theatre</a:t>
                      </a:r>
                    </a:p>
                    <a:p>
                      <a:pPr rtl="0" fontAlgn="base"/>
                      <a:r>
                        <a:rPr lang="en-GB" sz="1300" b="0" i="0" kern="1200" dirty="0">
                          <a:solidFill>
                            <a:schemeClr val="dk1"/>
                          </a:solidFill>
                          <a:effectLst/>
                          <a:latin typeface="+mn-lt"/>
                          <a:ea typeface="+mn-ea"/>
                          <a:cs typeface="+mn-cs"/>
                        </a:rPr>
                        <a:t>I can listen to, discuss and express my views about a range of stories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u="sng" dirty="0"/>
                        <a:t>As a writer:</a:t>
                      </a:r>
                    </a:p>
                    <a:p>
                      <a:r>
                        <a:rPr lang="en-US" sz="1300" dirty="0"/>
                        <a:t>I can generate synonyms for common vocabulary</a:t>
                      </a:r>
                    </a:p>
                    <a:p>
                      <a:r>
                        <a:rPr lang="en-US" sz="1300" dirty="0"/>
                        <a:t>I can collect ambitious vocabulary from reading and say why a word is effective</a:t>
                      </a:r>
                    </a:p>
                  </a:txBody>
                  <a:tcPr>
                    <a:solidFill>
                      <a:schemeClr val="accent5">
                        <a:lumMod val="20000"/>
                        <a:lumOff val="80000"/>
                      </a:schemeClr>
                    </a:solidFill>
                  </a:tcPr>
                </a:tc>
                <a:tc>
                  <a:txBody>
                    <a:bodyPr/>
                    <a:lstStyle/>
                    <a:p>
                      <a:r>
                        <a:rPr lang="en-US" sz="1300" b="1" u="sng" dirty="0"/>
                        <a:t>As an orator:</a:t>
                      </a:r>
                    </a:p>
                    <a:p>
                      <a:r>
                        <a:rPr lang="en-US" sz="1300" b="0" u="none" dirty="0"/>
                        <a:t>I can work in a pair to generate ideas for writing</a:t>
                      </a:r>
                    </a:p>
                    <a:p>
                      <a:r>
                        <a:rPr lang="en-US" sz="1300" b="0" u="none" dirty="0"/>
                        <a:t>I can compose and rehearse sentences orally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0" kern="1200" dirty="0">
                          <a:solidFill>
                            <a:schemeClr val="dk1"/>
                          </a:solidFill>
                          <a:effectLst/>
                          <a:latin typeface="+mn-lt"/>
                          <a:ea typeface="+mn-ea"/>
                          <a:cs typeface="+mn-cs"/>
                        </a:rPr>
                        <a:t>in role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0" kern="1200" dirty="0">
                          <a:solidFill>
                            <a:schemeClr val="dk1"/>
                          </a:solidFill>
                          <a:effectLst/>
                          <a:latin typeface="+mn-lt"/>
                          <a:ea typeface="+mn-ea"/>
                          <a:cs typeface="+mn-cs"/>
                        </a:rPr>
                        <a:t>I can explore the text through image theatre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u="sng" dirty="0"/>
                        <a:t>As a writer:</a:t>
                      </a:r>
                    </a:p>
                    <a:p>
                      <a:r>
                        <a:rPr lang="en-US" sz="1300" b="0" u="none" dirty="0"/>
                        <a:t>I can combine simple and compound sentences to write paragraphs</a:t>
                      </a:r>
                    </a:p>
                    <a:p>
                      <a:r>
                        <a:rPr lang="en-US" sz="1300" b="0" u="none" dirty="0"/>
                        <a:t>I can write a short sentence for effect</a:t>
                      </a:r>
                    </a:p>
                    <a:p>
                      <a:r>
                        <a:rPr lang="en-US" sz="1300" b="0" u="none" dirty="0"/>
                        <a:t>I can create typical story settings and characters, and describe them using expanded noun phrases and ambitious adjectives</a:t>
                      </a:r>
                    </a:p>
                    <a:p>
                      <a:r>
                        <a:rPr lang="en-US" sz="1300" b="0" u="none" dirty="0"/>
                        <a:t>I can use my 5 senses for description</a:t>
                      </a:r>
                    </a:p>
                    <a:p>
                      <a:r>
                        <a:rPr lang="en-US" sz="1300" b="0" u="none" dirty="0"/>
                        <a:t>I can create a simple atmosphere through word choice</a:t>
                      </a:r>
                      <a:endParaRPr lang="en-US" sz="1300" b="1" u="sng" dirty="0"/>
                    </a:p>
                    <a:p>
                      <a:pPr algn="ctr"/>
                      <a:r>
                        <a:rPr lang="en-US" sz="1300" b="1" u="sng" dirty="0"/>
                        <a:t>SHORT WRITING OPPORTUNITIES</a:t>
                      </a:r>
                    </a:p>
                    <a:p>
                      <a:pPr marL="285750" indent="-285750" algn="ctr">
                        <a:buFont typeface="Wingdings" pitchFamily="2" charset="2"/>
                        <a:buChar char="ü"/>
                      </a:pPr>
                      <a:r>
                        <a:rPr lang="en-US" sz="1300" b="0" u="none" dirty="0"/>
                        <a:t>Setting description based on reading</a:t>
                      </a:r>
                    </a:p>
                    <a:p>
                      <a:pPr marL="285750" indent="-285750" algn="ctr">
                        <a:buFont typeface="Wingdings" pitchFamily="2" charset="2"/>
                        <a:buChar char="ü"/>
                      </a:pPr>
                      <a:r>
                        <a:rPr lang="en-US" sz="1300" b="0" u="none" dirty="0"/>
                        <a:t>Re-telling part of familiar tale</a:t>
                      </a:r>
                    </a:p>
                  </a:txBody>
                  <a:tcPr>
                    <a:solidFill>
                      <a:schemeClr val="accent5">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1" u="sng" dirty="0"/>
                        <a:t>As an orator:</a:t>
                      </a:r>
                    </a:p>
                    <a:p>
                      <a:r>
                        <a:rPr lang="en-US" sz="1300" dirty="0"/>
                        <a:t>I can retell a story orally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u="sng" dirty="0"/>
                        <a:t>As a writer: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create a typical setting and characters and describe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open my story with a short sentence or onomatopoeia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use the 5 senses for description</a:t>
                      </a:r>
                    </a:p>
                    <a:p>
                      <a:r>
                        <a:rPr lang="en-US" sz="1300" dirty="0"/>
                        <a:t>I can sequence narrative with beginning, middle, end</a:t>
                      </a:r>
                    </a:p>
                    <a:p>
                      <a:r>
                        <a:rPr lang="en-US" sz="1300" dirty="0"/>
                        <a:t>I can create a simple atmosphere with word choice</a:t>
                      </a:r>
                    </a:p>
                    <a:p>
                      <a:r>
                        <a:rPr lang="en-US" sz="1300" dirty="0"/>
                        <a:t>I can end my story with a satisfying resolution</a:t>
                      </a:r>
                    </a:p>
                    <a:p>
                      <a:r>
                        <a:rPr lang="en-US" sz="1300" dirty="0"/>
                        <a:t>I can use short sentences and adverbs for effect</a:t>
                      </a:r>
                    </a:p>
                    <a:p>
                      <a:r>
                        <a:rPr lang="en-US" sz="1300" dirty="0"/>
                        <a:t>I can plan a narrative using drawings and annotations</a:t>
                      </a:r>
                    </a:p>
                    <a:p>
                      <a:r>
                        <a:rPr lang="en-US" sz="1300" dirty="0"/>
                        <a:t>I can use a simple checklist to edit my work</a:t>
                      </a:r>
                    </a:p>
                    <a:p>
                      <a:endParaRPr lang="en-US" sz="1300" dirty="0"/>
                    </a:p>
                    <a:p>
                      <a:pPr algn="ctr"/>
                      <a:r>
                        <a:rPr lang="en-US" sz="1300" b="1" u="sng" dirty="0"/>
                        <a:t>OUTCOME</a:t>
                      </a:r>
                    </a:p>
                    <a:p>
                      <a:pPr marL="285750" indent="-285750" algn="ctr">
                        <a:buFont typeface="Wingdings" pitchFamily="2" charset="2"/>
                        <a:buChar char="ü"/>
                      </a:pPr>
                      <a:r>
                        <a:rPr lang="en-US" sz="1300" b="0" u="none" dirty="0"/>
                        <a:t>A traditional tale with a twist</a:t>
                      </a:r>
                    </a:p>
                  </a:txBody>
                  <a:tcPr>
                    <a:solidFill>
                      <a:schemeClr val="accent5">
                        <a:lumMod val="20000"/>
                        <a:lumOff val="80000"/>
                      </a:schemeClr>
                    </a:solidFill>
                  </a:tcPr>
                </a:tc>
                <a:extLst>
                  <a:ext uri="{0D108BD9-81ED-4DB2-BD59-A6C34878D82A}">
                    <a16:rowId xmlns:a16="http://schemas.microsoft.com/office/drawing/2014/main" val="4282356528"/>
                  </a:ext>
                </a:extLst>
              </a:tr>
            </a:tbl>
          </a:graphicData>
        </a:graphic>
      </p:graphicFrame>
      <p:sp>
        <p:nvSpPr>
          <p:cNvPr id="3" name="TextBox 2">
            <a:extLst>
              <a:ext uri="{FF2B5EF4-FFF2-40B4-BE49-F238E27FC236}">
                <a16:creationId xmlns:a16="http://schemas.microsoft.com/office/drawing/2014/main" id="{F726D3F9-959E-924F-936C-522F69A823EC}"/>
              </a:ext>
            </a:extLst>
          </p:cNvPr>
          <p:cNvSpPr txBox="1"/>
          <p:nvPr/>
        </p:nvSpPr>
        <p:spPr>
          <a:xfrm>
            <a:off x="613458" y="27980"/>
            <a:ext cx="11100121" cy="4770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ENGLISH OBJECTIVES – Y2 SPRING WRITING TO ENTERTAIN NARRATIVE</a:t>
            </a:r>
          </a:p>
        </p:txBody>
      </p:sp>
    </p:spTree>
    <p:extLst>
      <p:ext uri="{BB962C8B-B14F-4D97-AF65-F5344CB8AC3E}">
        <p14:creationId xmlns:p14="http://schemas.microsoft.com/office/powerpoint/2010/main" val="1326450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0ABBC3-A21E-EA42-810E-814015EF455C}"/>
              </a:ext>
            </a:extLst>
          </p:cNvPr>
          <p:cNvSpPr txBox="1"/>
          <p:nvPr/>
        </p:nvSpPr>
        <p:spPr>
          <a:xfrm>
            <a:off x="828675" y="371475"/>
            <a:ext cx="10587038"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Y3 writing to entertain narrative o</a:t>
            </a:r>
            <a:r>
              <a:rPr kumimoji="0" lang="en-US" sz="3000" b="1" i="1" u="sng"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utcome</a:t>
            </a:r>
            <a:r>
              <a:rPr kumimoji="0" lang="en-US" sz="3000" b="1"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Story sequel</a:t>
            </a:r>
          </a:p>
        </p:txBody>
      </p:sp>
      <p:sp>
        <p:nvSpPr>
          <p:cNvPr id="3" name="Rectangle 2">
            <a:extLst>
              <a:ext uri="{FF2B5EF4-FFF2-40B4-BE49-F238E27FC236}">
                <a16:creationId xmlns:a16="http://schemas.microsoft.com/office/drawing/2014/main" id="{AD32526B-E73D-584B-AAC0-475AC9F28FC4}"/>
              </a:ext>
            </a:extLst>
          </p:cNvPr>
          <p:cNvSpPr>
            <a:spLocks noChangeArrowheads="1"/>
          </p:cNvSpPr>
          <p:nvPr/>
        </p:nvSpPr>
        <p:spPr bwMode="auto">
          <a:xfrm>
            <a:off x="6929438" y="2047993"/>
            <a:ext cx="353541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7AA4104-4436-FD49-8098-94A75671128C}"/>
              </a:ext>
            </a:extLst>
          </p:cNvPr>
          <p:cNvSpPr txBox="1"/>
          <p:nvPr/>
        </p:nvSpPr>
        <p:spPr>
          <a:xfrm>
            <a:off x="1571625" y="3157538"/>
            <a:ext cx="4243388"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Core Text – Max and the Millions</a:t>
            </a:r>
          </a:p>
        </p:txBody>
      </p:sp>
      <p:pic>
        <p:nvPicPr>
          <p:cNvPr id="5" name="Picture 4">
            <a:extLst>
              <a:ext uri="{FF2B5EF4-FFF2-40B4-BE49-F238E27FC236}">
                <a16:creationId xmlns:a16="http://schemas.microsoft.com/office/drawing/2014/main" id="{A1006FE2-7CE5-11F4-77B1-2474849CBA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40637" y="1779905"/>
            <a:ext cx="2632076" cy="4009092"/>
          </a:xfrm>
          <a:prstGeom prst="rect">
            <a:avLst/>
          </a:prstGeom>
          <a:noFill/>
          <a:ln>
            <a:noFill/>
          </a:ln>
        </p:spPr>
      </p:pic>
    </p:spTree>
    <p:extLst>
      <p:ext uri="{BB962C8B-B14F-4D97-AF65-F5344CB8AC3E}">
        <p14:creationId xmlns:p14="http://schemas.microsoft.com/office/powerpoint/2010/main" val="4029367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FFFC163-3811-5340-886B-4714DC9AA2BB}"/>
              </a:ext>
            </a:extLst>
          </p:cNvPr>
          <p:cNvGraphicFramePr>
            <a:graphicFrameLocks noGrp="1"/>
          </p:cNvGraphicFramePr>
          <p:nvPr/>
        </p:nvGraphicFramePr>
        <p:xfrm>
          <a:off x="391886" y="719666"/>
          <a:ext cx="11424063" cy="4897120"/>
        </p:xfrm>
        <a:graphic>
          <a:graphicData uri="http://schemas.openxmlformats.org/drawingml/2006/table">
            <a:tbl>
              <a:tblPr firstRow="1" bandRow="1">
                <a:tableStyleId>{5940675A-B579-460E-94D1-54222C63F5DA}</a:tableStyleId>
              </a:tblPr>
              <a:tblGrid>
                <a:gridCol w="3808021">
                  <a:extLst>
                    <a:ext uri="{9D8B030D-6E8A-4147-A177-3AD203B41FA5}">
                      <a16:colId xmlns:a16="http://schemas.microsoft.com/office/drawing/2014/main" val="4129996108"/>
                    </a:ext>
                  </a:extLst>
                </a:gridCol>
                <a:gridCol w="3808021">
                  <a:extLst>
                    <a:ext uri="{9D8B030D-6E8A-4147-A177-3AD203B41FA5}">
                      <a16:colId xmlns:a16="http://schemas.microsoft.com/office/drawing/2014/main" val="1231770196"/>
                    </a:ext>
                  </a:extLst>
                </a:gridCol>
                <a:gridCol w="3808021">
                  <a:extLst>
                    <a:ext uri="{9D8B030D-6E8A-4147-A177-3AD203B41FA5}">
                      <a16:colId xmlns:a16="http://schemas.microsoft.com/office/drawing/2014/main" val="4261554858"/>
                    </a:ext>
                  </a:extLst>
                </a:gridCol>
              </a:tblGrid>
              <a:tr h="370840">
                <a:tc gridSpan="3">
                  <a:txBody>
                    <a:bodyPr/>
                    <a:lstStyle/>
                    <a:p>
                      <a:pPr algn="ctr"/>
                      <a:r>
                        <a:rPr lang="en-US"/>
                        <a:t>RETRIEVAL Y3 WRITING TO ENTERTAIN</a:t>
                      </a:r>
                    </a:p>
                  </a:txBody>
                  <a:tcPr>
                    <a:solidFill>
                      <a:schemeClr val="accent4">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2890407"/>
                  </a:ext>
                </a:extLst>
              </a:tr>
              <a:tr h="370840">
                <a:tc>
                  <a:txBody>
                    <a:bodyPr/>
                    <a:lstStyle/>
                    <a:p>
                      <a:r>
                        <a:rPr lang="en-US" sz="1300"/>
                        <a:t>PHASE ONE - EXPLORE</a:t>
                      </a:r>
                    </a:p>
                    <a:p>
                      <a:r>
                        <a:rPr lang="en-US" sz="1300"/>
                        <a:t>Immersion in the text</a:t>
                      </a:r>
                    </a:p>
                  </a:txBody>
                  <a:tcPr>
                    <a:solidFill>
                      <a:schemeClr val="accent4">
                        <a:lumMod val="40000"/>
                        <a:lumOff val="60000"/>
                      </a:schemeClr>
                    </a:solidFill>
                  </a:tcPr>
                </a:tc>
                <a:tc>
                  <a:txBody>
                    <a:bodyPr/>
                    <a:lstStyle/>
                    <a:p>
                      <a:r>
                        <a:rPr lang="en-US" sz="1300"/>
                        <a:t>PHASE TWO - CONSTRUCT</a:t>
                      </a:r>
                    </a:p>
                    <a:p>
                      <a:r>
                        <a:rPr lang="en-US" sz="1300"/>
                        <a:t>Grammar and sentence structure</a:t>
                      </a:r>
                    </a:p>
                    <a:p>
                      <a:r>
                        <a:rPr lang="en-US" sz="1300"/>
                        <a:t>Short writing opportunities</a:t>
                      </a:r>
                    </a:p>
                  </a:txBody>
                  <a:tcPr>
                    <a:solidFill>
                      <a:schemeClr val="accent4">
                        <a:lumMod val="40000"/>
                        <a:lumOff val="60000"/>
                      </a:schemeClr>
                    </a:solidFill>
                  </a:tcPr>
                </a:tc>
                <a:tc>
                  <a:txBody>
                    <a:bodyPr/>
                    <a:lstStyle/>
                    <a:p>
                      <a:r>
                        <a:rPr lang="en-US" sz="1300"/>
                        <a:t>PHASE  THREE – COMPOSE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Plan, write and edit a longer piece of narrative</a:t>
                      </a:r>
                    </a:p>
                  </a:txBody>
                  <a:tcPr>
                    <a:solidFill>
                      <a:schemeClr val="accent4">
                        <a:lumMod val="40000"/>
                        <a:lumOff val="60000"/>
                      </a:schemeClr>
                    </a:solidFill>
                  </a:tcPr>
                </a:tc>
                <a:extLst>
                  <a:ext uri="{0D108BD9-81ED-4DB2-BD59-A6C34878D82A}">
                    <a16:rowId xmlns:a16="http://schemas.microsoft.com/office/drawing/2014/main" val="3909116621"/>
                  </a:ext>
                </a:extLst>
              </a:tr>
              <a:tr h="370840">
                <a:tc>
                  <a:txBody>
                    <a:bodyPr/>
                    <a:lstStyle/>
                    <a:p>
                      <a:endParaRPr lang="en-US" sz="1500" dirty="0"/>
                    </a:p>
                    <a:p>
                      <a:r>
                        <a:rPr lang="en-US" sz="1500" dirty="0"/>
                        <a:t>I know the function of nouns, verbs and adjectives</a:t>
                      </a:r>
                    </a:p>
                    <a:p>
                      <a:endParaRPr lang="en-US" sz="1500" dirty="0"/>
                    </a:p>
                    <a:p>
                      <a:r>
                        <a:rPr lang="en-US" sz="1500" dirty="0"/>
                        <a:t>I can identify the subject, verb and object in a sentence</a:t>
                      </a:r>
                    </a:p>
                    <a:p>
                      <a:endParaRPr lang="en-US" sz="1500" dirty="0"/>
                    </a:p>
                    <a:p>
                      <a:r>
                        <a:rPr lang="en-US" sz="1500" dirty="0"/>
                        <a:t>I can identify and write sentences containing coordinating conjunctions</a:t>
                      </a:r>
                    </a:p>
                    <a:p>
                      <a:endParaRPr lang="en-US" sz="1500" dirty="0"/>
                    </a:p>
                    <a:p>
                      <a:r>
                        <a:rPr lang="en-US" sz="1500" dirty="0"/>
                        <a:t>I can punctuate sentences with capital letters, full stops, question marks and exclamation marks</a:t>
                      </a:r>
                    </a:p>
                    <a:p>
                      <a:endParaRPr lang="en-US" sz="1500" dirty="0"/>
                    </a:p>
                  </a:txBody>
                  <a:tcPr>
                    <a:solidFill>
                      <a:schemeClr val="accent4">
                        <a:lumMod val="20000"/>
                        <a:lumOff val="80000"/>
                      </a:schemeClr>
                    </a:solidFill>
                  </a:tcPr>
                </a:tc>
                <a:tc>
                  <a:txBody>
                    <a:bodyPr/>
                    <a:lstStyle/>
                    <a:p>
                      <a:endParaRPr lang="en-US" sz="1500" dirty="0"/>
                    </a:p>
                    <a:p>
                      <a:r>
                        <a:rPr lang="en-US" sz="1500" dirty="0"/>
                        <a:t>I can identify and explain phrases and clauses</a:t>
                      </a:r>
                    </a:p>
                    <a:p>
                      <a:endParaRPr lang="en-US" sz="1500" dirty="0"/>
                    </a:p>
                    <a:p>
                      <a:endParaRPr lang="en-US" sz="1500" dirty="0"/>
                    </a:p>
                    <a:p>
                      <a:r>
                        <a:rPr lang="en-US" sz="1500" dirty="0"/>
                        <a:t>I can identify and use adverbs of manner</a:t>
                      </a:r>
                    </a:p>
                    <a:p>
                      <a:endParaRPr lang="en-US" sz="1500" dirty="0"/>
                    </a:p>
                    <a:p>
                      <a:endParaRPr lang="en-US" sz="1500" dirty="0"/>
                    </a:p>
                    <a:p>
                      <a:r>
                        <a:rPr lang="en-US" sz="1500" dirty="0"/>
                        <a:t>I can write an expanded noun phrase</a:t>
                      </a:r>
                    </a:p>
                    <a:p>
                      <a:endParaRPr lang="en-US" sz="1500" dirty="0"/>
                    </a:p>
                    <a:p>
                      <a:endParaRPr lang="en-US" sz="1500" dirty="0"/>
                    </a:p>
                    <a:p>
                      <a:r>
                        <a:rPr lang="en-US" sz="1500" dirty="0"/>
                        <a:t>I can identify and use prepositions</a:t>
                      </a:r>
                    </a:p>
                    <a:p>
                      <a:endParaRPr lang="en-US" sz="1500" dirty="0"/>
                    </a:p>
                  </a:txBody>
                  <a:tcPr>
                    <a:solidFill>
                      <a:schemeClr val="accent4">
                        <a:lumMod val="20000"/>
                        <a:lumOff val="80000"/>
                      </a:schemeClr>
                    </a:solidFill>
                  </a:tcPr>
                </a:tc>
                <a:tc>
                  <a:txBody>
                    <a:bodyPr/>
                    <a:lstStyle/>
                    <a:p>
                      <a:endParaRPr lang="en-US" sz="1500" dirty="0"/>
                    </a:p>
                    <a:p>
                      <a:r>
                        <a:rPr lang="en-US" sz="1500" dirty="0"/>
                        <a:t>I can punctuate direct speech correctly</a:t>
                      </a:r>
                    </a:p>
                    <a:p>
                      <a:endParaRPr lang="en-US" sz="1500" dirty="0"/>
                    </a:p>
                    <a:p>
                      <a:endParaRPr lang="en-US" sz="1500" dirty="0"/>
                    </a:p>
                    <a:p>
                      <a:r>
                        <a:rPr lang="en-US" sz="1500" dirty="0"/>
                        <a:t>I can write action verbs in the simple past and past progressive tense</a:t>
                      </a:r>
                    </a:p>
                    <a:p>
                      <a:endParaRPr lang="en-US" sz="1500" dirty="0"/>
                    </a:p>
                    <a:p>
                      <a:r>
                        <a:rPr lang="en-US" sz="1500" dirty="0"/>
                        <a:t>I can write simple and compound sentences</a:t>
                      </a:r>
                    </a:p>
                    <a:p>
                      <a:endParaRPr lang="en-US" sz="1500" dirty="0"/>
                    </a:p>
                    <a:p>
                      <a:endParaRPr lang="en-US" sz="1500" dirty="0"/>
                    </a:p>
                    <a:p>
                      <a:r>
                        <a:rPr lang="en-US" sz="1500" dirty="0"/>
                        <a:t>I can write similes for effect</a:t>
                      </a:r>
                    </a:p>
                    <a:p>
                      <a:endParaRPr lang="en-US" sz="1500" dirty="0"/>
                    </a:p>
                  </a:txBody>
                  <a:tcPr>
                    <a:solidFill>
                      <a:schemeClr val="accent4">
                        <a:lumMod val="20000"/>
                        <a:lumOff val="80000"/>
                      </a:schemeClr>
                    </a:solidFill>
                  </a:tcPr>
                </a:tc>
                <a:extLst>
                  <a:ext uri="{0D108BD9-81ED-4DB2-BD59-A6C34878D82A}">
                    <a16:rowId xmlns:a16="http://schemas.microsoft.com/office/drawing/2014/main" val="4076663390"/>
                  </a:ext>
                </a:extLst>
              </a:tr>
              <a:tr h="370840">
                <a:tc gridSpan="3">
                  <a:txBody>
                    <a:bodyPr/>
                    <a:lstStyle/>
                    <a:p>
                      <a:r>
                        <a:rPr lang="en-US" sz="1500" dirty="0"/>
                        <a:t>Each of these objectives revises a concept from Y1/Y2  or Autumn Y3 that will be built upon in each of these phases and retrieval practice should take place before the related objective is covered in Y3. </a:t>
                      </a:r>
                    </a:p>
                  </a:txBody>
                  <a:tcPr>
                    <a:solidFill>
                      <a:schemeClr val="accent4">
                        <a:lumMod val="20000"/>
                        <a:lumOff val="80000"/>
                      </a:schemeClr>
                    </a:solidFill>
                  </a:tcPr>
                </a:tc>
                <a:tc hMerge="1">
                  <a:txBody>
                    <a:bodyPr/>
                    <a:lstStyle/>
                    <a:p>
                      <a:endParaRPr lang="en-US" sz="1500"/>
                    </a:p>
                  </a:txBody>
                  <a:tcPr>
                    <a:solidFill>
                      <a:schemeClr val="accent4">
                        <a:lumMod val="20000"/>
                        <a:lumOff val="80000"/>
                      </a:schemeClr>
                    </a:solidFill>
                  </a:tcPr>
                </a:tc>
                <a:tc hMerge="1">
                  <a:txBody>
                    <a:bodyPr/>
                    <a:lstStyle/>
                    <a:p>
                      <a:endParaRPr lang="en-US" sz="1500"/>
                    </a:p>
                  </a:txBody>
                  <a:tcPr>
                    <a:solidFill>
                      <a:schemeClr val="accent4">
                        <a:lumMod val="20000"/>
                        <a:lumOff val="80000"/>
                      </a:schemeClr>
                    </a:solidFill>
                  </a:tcPr>
                </a:tc>
                <a:extLst>
                  <a:ext uri="{0D108BD9-81ED-4DB2-BD59-A6C34878D82A}">
                    <a16:rowId xmlns:a16="http://schemas.microsoft.com/office/drawing/2014/main" val="1260266882"/>
                  </a:ext>
                </a:extLst>
              </a:tr>
            </a:tbl>
          </a:graphicData>
        </a:graphic>
      </p:graphicFrame>
    </p:spTree>
    <p:extLst>
      <p:ext uri="{BB962C8B-B14F-4D97-AF65-F5344CB8AC3E}">
        <p14:creationId xmlns:p14="http://schemas.microsoft.com/office/powerpoint/2010/main" val="768183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41AEF3E-D4C4-494B-8F17-822DB4678CFF}"/>
              </a:ext>
            </a:extLst>
          </p:cNvPr>
          <p:cNvGraphicFramePr>
            <a:graphicFrameLocks noGrp="1"/>
          </p:cNvGraphicFramePr>
          <p:nvPr/>
        </p:nvGraphicFramePr>
        <p:xfrm>
          <a:off x="347134" y="505034"/>
          <a:ext cx="11497731" cy="6240780"/>
        </p:xfrm>
        <a:graphic>
          <a:graphicData uri="http://schemas.openxmlformats.org/drawingml/2006/table">
            <a:tbl>
              <a:tblPr firstRow="1" bandRow="1">
                <a:tableStyleId>{5C22544A-7EE6-4342-B048-85BDC9FD1C3A}</a:tableStyleId>
              </a:tblPr>
              <a:tblGrid>
                <a:gridCol w="3832577">
                  <a:extLst>
                    <a:ext uri="{9D8B030D-6E8A-4147-A177-3AD203B41FA5}">
                      <a16:colId xmlns:a16="http://schemas.microsoft.com/office/drawing/2014/main" val="2837274113"/>
                    </a:ext>
                  </a:extLst>
                </a:gridCol>
                <a:gridCol w="3832577">
                  <a:extLst>
                    <a:ext uri="{9D8B030D-6E8A-4147-A177-3AD203B41FA5}">
                      <a16:colId xmlns:a16="http://schemas.microsoft.com/office/drawing/2014/main" val="3838816154"/>
                    </a:ext>
                  </a:extLst>
                </a:gridCol>
                <a:gridCol w="3832577">
                  <a:extLst>
                    <a:ext uri="{9D8B030D-6E8A-4147-A177-3AD203B41FA5}">
                      <a16:colId xmlns:a16="http://schemas.microsoft.com/office/drawing/2014/main" val="4034982650"/>
                    </a:ext>
                  </a:extLst>
                </a:gridCol>
              </a:tblGrid>
              <a:tr h="708660">
                <a:tc>
                  <a:txBody>
                    <a:bodyPr/>
                    <a:lstStyle/>
                    <a:p>
                      <a:r>
                        <a:rPr lang="en-US" sz="1300"/>
                        <a:t>PHASE 1 – EXPLORE</a:t>
                      </a:r>
                    </a:p>
                    <a:p>
                      <a:r>
                        <a:rPr lang="en-US" sz="1300"/>
                        <a:t>Immersion in the text </a:t>
                      </a:r>
                    </a:p>
                  </a:txBody>
                  <a:tcPr>
                    <a:solidFill>
                      <a:schemeClr val="accent1">
                        <a:lumMod val="60000"/>
                        <a:lumOff val="40000"/>
                      </a:schemeClr>
                    </a:solidFill>
                  </a:tcPr>
                </a:tc>
                <a:tc>
                  <a:txBody>
                    <a:bodyPr/>
                    <a:lstStyle/>
                    <a:p>
                      <a:r>
                        <a:rPr lang="en-US" sz="1300"/>
                        <a:t>PHASE 2 – CONSTRUCT</a:t>
                      </a:r>
                    </a:p>
                    <a:p>
                      <a:r>
                        <a:rPr lang="en-US" sz="1300"/>
                        <a:t>Grammar and sentence structure</a:t>
                      </a:r>
                    </a:p>
                    <a:p>
                      <a:r>
                        <a:rPr lang="en-US" sz="1300"/>
                        <a:t>Short writing opportunities</a:t>
                      </a:r>
                    </a:p>
                  </a:txBody>
                  <a:tcPr>
                    <a:solidFill>
                      <a:schemeClr val="accent1">
                        <a:lumMod val="60000"/>
                        <a:lumOff val="40000"/>
                      </a:schemeClr>
                    </a:solidFill>
                  </a:tcPr>
                </a:tc>
                <a:tc>
                  <a:txBody>
                    <a:bodyPr/>
                    <a:lstStyle/>
                    <a:p>
                      <a:r>
                        <a:rPr lang="en-US" sz="1300"/>
                        <a:t>PHASE 3 – COMPOSE</a:t>
                      </a:r>
                    </a:p>
                    <a:p>
                      <a:r>
                        <a:rPr lang="en-US" sz="1300"/>
                        <a:t>Plan, write and edit a longer piece of narrative</a:t>
                      </a:r>
                    </a:p>
                  </a:txBody>
                  <a:tcPr>
                    <a:solidFill>
                      <a:schemeClr val="accent1">
                        <a:lumMod val="60000"/>
                        <a:lumOff val="40000"/>
                      </a:schemeClr>
                    </a:solidFill>
                  </a:tcPr>
                </a:tc>
                <a:extLst>
                  <a:ext uri="{0D108BD9-81ED-4DB2-BD59-A6C34878D82A}">
                    <a16:rowId xmlns:a16="http://schemas.microsoft.com/office/drawing/2014/main" val="3666403030"/>
                  </a:ext>
                </a:extLst>
              </a:tr>
              <a:tr h="1500328">
                <a:tc>
                  <a:txBody>
                    <a:bodyPr/>
                    <a:lstStyle/>
                    <a:p>
                      <a:r>
                        <a:rPr lang="en-US" sz="1300" b="1" u="sng"/>
                        <a:t>As a reader:</a:t>
                      </a:r>
                    </a:p>
                    <a:p>
                      <a:r>
                        <a:rPr lang="en-GB" sz="1300" b="0" i="0" kern="1200">
                          <a:solidFill>
                            <a:schemeClr val="dk1"/>
                          </a:solidFill>
                          <a:effectLst/>
                          <a:latin typeface="+mn-lt"/>
                          <a:ea typeface="+mn-ea"/>
                          <a:cs typeface="+mn-cs"/>
                        </a:rPr>
                        <a:t>I can make predictions using details stated and clues in the text </a:t>
                      </a:r>
                    </a:p>
                    <a:p>
                      <a:r>
                        <a:rPr lang="en-GB" sz="1300" b="0" i="0" kern="1200">
                          <a:solidFill>
                            <a:schemeClr val="dk1"/>
                          </a:solidFill>
                          <a:effectLst/>
                          <a:latin typeface="+mn-lt"/>
                          <a:ea typeface="+mn-ea"/>
                          <a:cs typeface="+mn-cs"/>
                        </a:rPr>
                        <a:t>I can retell familiar stories orally</a:t>
                      </a:r>
                    </a:p>
                    <a:p>
                      <a:r>
                        <a:rPr lang="en-GB" sz="1300" b="0" i="0" kern="1200">
                          <a:solidFill>
                            <a:schemeClr val="dk1"/>
                          </a:solidFill>
                          <a:effectLst/>
                          <a:latin typeface="+mn-lt"/>
                          <a:ea typeface="+mn-ea"/>
                          <a:cs typeface="+mn-cs"/>
                        </a:rPr>
                        <a:t>I can read for meaning, discussing my understanding of new words and phrases using a dictionary</a:t>
                      </a:r>
                    </a:p>
                    <a:p>
                      <a:r>
                        <a:rPr lang="en-GB" sz="1300" b="0" i="0" kern="1200">
                          <a:solidFill>
                            <a:schemeClr val="dk1"/>
                          </a:solidFill>
                          <a:effectLst/>
                          <a:latin typeface="+mn-lt"/>
                          <a:ea typeface="+mn-ea"/>
                          <a:cs typeface="+mn-cs"/>
                        </a:rPr>
                        <a:t>I can make predictions using details stated and clues</a:t>
                      </a:r>
                    </a:p>
                    <a:p>
                      <a:r>
                        <a:rPr lang="en-GB" sz="1300" b="0" i="0" kern="1200">
                          <a:solidFill>
                            <a:schemeClr val="dk1"/>
                          </a:solidFill>
                          <a:effectLst/>
                          <a:latin typeface="+mn-lt"/>
                          <a:ea typeface="+mn-ea"/>
                          <a:cs typeface="+mn-cs"/>
                        </a:rPr>
                        <a:t>I can draw inferences about character’s feelings, thoughts and motives</a:t>
                      </a:r>
                    </a:p>
                    <a:p>
                      <a:r>
                        <a:rPr lang="en-GB" sz="1300" b="0" i="0" kern="1200">
                          <a:solidFill>
                            <a:schemeClr val="dk1"/>
                          </a:solidFill>
                          <a:effectLst/>
                          <a:latin typeface="+mn-lt"/>
                          <a:ea typeface="+mn-ea"/>
                          <a:cs typeface="+mn-cs"/>
                        </a:rPr>
                        <a:t>I can identify main ideas and summarise these</a:t>
                      </a:r>
                      <a:endParaRPr lang="en-US" sz="1300"/>
                    </a:p>
                  </a:txBody>
                  <a:tcPr>
                    <a:solidFill>
                      <a:schemeClr val="accent5">
                        <a:lumMod val="20000"/>
                        <a:lumOff val="80000"/>
                      </a:schemeClr>
                    </a:solidFill>
                  </a:tcPr>
                </a:tc>
                <a:tc>
                  <a:txBody>
                    <a:bodyPr/>
                    <a:lstStyle/>
                    <a:p>
                      <a:r>
                        <a:rPr lang="en-US" sz="1300" b="1" u="sng" dirty="0"/>
                        <a:t>As a writer</a:t>
                      </a:r>
                    </a:p>
                    <a:p>
                      <a:r>
                        <a:rPr lang="en-US" sz="1300" b="0" u="none" dirty="0"/>
                        <a:t>I can use inverted commas to punctuate direct speech</a:t>
                      </a:r>
                    </a:p>
                    <a:p>
                      <a:r>
                        <a:rPr lang="en-US" sz="1300" b="0" u="none" dirty="0"/>
                        <a:t>I can write an expanded noun phrase with a prepositional phrase</a:t>
                      </a:r>
                    </a:p>
                    <a:p>
                      <a:r>
                        <a:rPr lang="en-US" sz="1300" b="0" u="none" dirty="0"/>
                        <a:t>I can join phrases and clauses with because</a:t>
                      </a:r>
                    </a:p>
                    <a:p>
                      <a:r>
                        <a:rPr lang="en-US" sz="1300" b="0" u="none" dirty="0"/>
                        <a:t>I can use adverbials of time, place and manner</a:t>
                      </a:r>
                    </a:p>
                  </a:txBody>
                  <a:tcPr>
                    <a:solidFill>
                      <a:schemeClr val="accent5">
                        <a:lumMod val="20000"/>
                        <a:lumOff val="80000"/>
                      </a:schemeClr>
                    </a:solidFill>
                  </a:tcPr>
                </a:tc>
                <a:tc>
                  <a:txBody>
                    <a:bodyPr/>
                    <a:lstStyle/>
                    <a:p>
                      <a:r>
                        <a:rPr lang="en-US" sz="1300" b="1" u="sng" dirty="0"/>
                        <a:t>As a writer:</a:t>
                      </a:r>
                    </a:p>
                    <a:p>
                      <a:r>
                        <a:rPr lang="en-US" sz="1300" b="0" u="none" dirty="0"/>
                        <a:t>I can use inverted commas to punctuate direct speech</a:t>
                      </a:r>
                    </a:p>
                    <a:p>
                      <a:r>
                        <a:rPr lang="en-US" sz="1300" b="0" u="none" dirty="0"/>
                        <a:t>I can write an expanded noun phrase with a prepositional phrase</a:t>
                      </a:r>
                    </a:p>
                    <a:p>
                      <a:r>
                        <a:rPr lang="en-US" sz="1300" b="0" u="none" dirty="0"/>
                        <a:t>I can join phrases and clauses with because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u="none" dirty="0"/>
                        <a:t>I can use adverbials of time, place and manner</a:t>
                      </a:r>
                    </a:p>
                    <a:p>
                      <a:endParaRPr lang="en-US" sz="1300" b="0" u="none" dirty="0"/>
                    </a:p>
                    <a:p>
                      <a:endParaRPr lang="en-US" sz="1300" b="0" u="none" dirty="0"/>
                    </a:p>
                  </a:txBody>
                  <a:tcPr>
                    <a:solidFill>
                      <a:schemeClr val="accent5">
                        <a:lumMod val="20000"/>
                        <a:lumOff val="80000"/>
                      </a:schemeClr>
                    </a:solidFill>
                  </a:tcPr>
                </a:tc>
                <a:extLst>
                  <a:ext uri="{0D108BD9-81ED-4DB2-BD59-A6C34878D82A}">
                    <a16:rowId xmlns:a16="http://schemas.microsoft.com/office/drawing/2014/main" val="2699026580"/>
                  </a:ext>
                </a:extLst>
              </a:tr>
              <a:tr h="1222582">
                <a:tc>
                  <a:txBody>
                    <a:bodyPr/>
                    <a:lstStyle/>
                    <a:p>
                      <a:pPr marL="0" marR="0" lvl="0" indent="0" algn="l" defTabSz="914420" rtl="0" eaLnBrk="1" fontAlgn="auto" latinLnBrk="0" hangingPunct="1">
                        <a:lnSpc>
                          <a:spcPct val="100000"/>
                        </a:lnSpc>
                        <a:spcBef>
                          <a:spcPts val="0"/>
                        </a:spcBef>
                        <a:spcAft>
                          <a:spcPts val="0"/>
                        </a:spcAft>
                        <a:buClrTx/>
                        <a:buSzTx/>
                        <a:buFontTx/>
                        <a:buNone/>
                        <a:tabLst/>
                        <a:defRPr/>
                      </a:pPr>
                      <a:r>
                        <a:rPr lang="en-US" sz="1300" b="1" u="sng" dirty="0"/>
                        <a:t>As an orator:</a:t>
                      </a:r>
                    </a:p>
                    <a:p>
                      <a:pPr rtl="0" fontAlgn="base"/>
                      <a:r>
                        <a:rPr lang="en-GB" sz="1300" b="0" i="0" kern="1200" dirty="0">
                          <a:solidFill>
                            <a:schemeClr val="dk1"/>
                          </a:solidFill>
                          <a:effectLst/>
                          <a:latin typeface="+mn-lt"/>
                          <a:ea typeface="+mn-ea"/>
                          <a:cs typeface="+mn-cs"/>
                        </a:rPr>
                        <a:t>I can explore the text through hot spotting</a:t>
                      </a:r>
                    </a:p>
                    <a:p>
                      <a:pPr rtl="0" fontAlgn="base"/>
                      <a:r>
                        <a:rPr lang="en-GB" sz="1300" b="0" i="0" kern="1200" dirty="0">
                          <a:solidFill>
                            <a:schemeClr val="dk1"/>
                          </a:solidFill>
                          <a:effectLst/>
                          <a:latin typeface="+mn-lt"/>
                          <a:ea typeface="+mn-ea"/>
                          <a:cs typeface="+mn-cs"/>
                        </a:rPr>
                        <a:t>I can ask questions to improve my understanding</a:t>
                      </a:r>
                    </a:p>
                    <a:p>
                      <a:pPr rtl="0" fontAlgn="base"/>
                      <a:r>
                        <a:rPr lang="en-GB" sz="1300" b="0" i="0" kern="1200" dirty="0">
                          <a:solidFill>
                            <a:schemeClr val="dk1"/>
                          </a:solidFill>
                          <a:effectLst/>
                          <a:latin typeface="+mn-lt"/>
                          <a:ea typeface="+mn-ea"/>
                          <a:cs typeface="+mn-cs"/>
                        </a:rPr>
                        <a:t>I can take part in discussions about books I have read</a:t>
                      </a:r>
                    </a:p>
                    <a:p>
                      <a:r>
                        <a:rPr lang="en-US" sz="1300" b="1" u="sng" dirty="0"/>
                        <a:t>As a writer: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I can collect </a:t>
                      </a:r>
                      <a:r>
                        <a:rPr lang="en-GB" sz="1300" dirty="0"/>
                        <a:t>and use new and ambitious vocabulary for description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I can use the 5 senses without using ‘I can’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I can use a range of powerful verbs</a:t>
                      </a:r>
                    </a:p>
                    <a:p>
                      <a:endParaRPr lang="en-GB" sz="1300" dirty="0"/>
                    </a:p>
                    <a:p>
                      <a:endParaRPr lang="en-GB" sz="1300" b="0" i="0" kern="1200" dirty="0">
                        <a:solidFill>
                          <a:schemeClr val="dk1"/>
                        </a:solidFill>
                        <a:effectLst/>
                        <a:latin typeface="+mn-lt"/>
                        <a:ea typeface="+mn-ea"/>
                        <a:cs typeface="+mn-cs"/>
                      </a:endParaRPr>
                    </a:p>
                    <a:p>
                      <a:endParaRPr lang="en-US" sz="1300" dirty="0"/>
                    </a:p>
                  </a:txBody>
                  <a:tcPr>
                    <a:solidFill>
                      <a:schemeClr val="accent5">
                        <a:lumMod val="20000"/>
                        <a:lumOff val="80000"/>
                      </a:schemeClr>
                    </a:solidFill>
                  </a:tcPr>
                </a:tc>
                <a:tc>
                  <a:txBody>
                    <a:bodyPr/>
                    <a:lstStyle/>
                    <a:p>
                      <a:r>
                        <a:rPr lang="en-US" sz="1300" b="1" u="sng" dirty="0"/>
                        <a:t>As an orator:</a:t>
                      </a:r>
                    </a:p>
                    <a:p>
                      <a:r>
                        <a:rPr lang="en-US" sz="1300" b="0" u="none" dirty="0"/>
                        <a:t>I can work in a pair to generate ideas for writing</a:t>
                      </a:r>
                    </a:p>
                    <a:p>
                      <a:r>
                        <a:rPr lang="en-US" sz="1300" b="0" u="none" dirty="0"/>
                        <a:t>I can compose and rehearse sentences orally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0" kern="1200" dirty="0">
                          <a:solidFill>
                            <a:schemeClr val="dk1"/>
                          </a:solidFill>
                          <a:effectLst/>
                          <a:latin typeface="+mn-lt"/>
                          <a:ea typeface="+mn-ea"/>
                          <a:cs typeface="+mn-cs"/>
                        </a:rPr>
                        <a:t>I can explore the text through hot spotting</a:t>
                      </a:r>
                      <a:endParaRPr lang="en-US" sz="1300" b="0" u="none" dirty="0"/>
                    </a:p>
                    <a:p>
                      <a:r>
                        <a:rPr lang="en-US" sz="1300" b="1" u="sng" dirty="0"/>
                        <a:t>As a writer:</a:t>
                      </a:r>
                    </a:p>
                    <a:p>
                      <a:r>
                        <a:rPr lang="en-US" sz="1300" dirty="0"/>
                        <a:t>I can construct a sentence beginning with –</a:t>
                      </a:r>
                      <a:r>
                        <a:rPr lang="en-US" sz="1300" dirty="0" err="1"/>
                        <a:t>ing</a:t>
                      </a:r>
                      <a:endParaRPr lang="en-US" sz="1300" dirty="0"/>
                    </a:p>
                    <a:p>
                      <a:r>
                        <a:rPr lang="en-US" sz="1300" dirty="0"/>
                        <a:t>I can write simple dialogue with the reporting clause at the end</a:t>
                      </a:r>
                    </a:p>
                    <a:p>
                      <a:r>
                        <a:rPr lang="en-US" sz="1300" dirty="0"/>
                        <a:t>I can show the relationship between two characters through dialogue</a:t>
                      </a:r>
                    </a:p>
                    <a:p>
                      <a:r>
                        <a:rPr lang="en-US" sz="1300" dirty="0"/>
                        <a:t>I can convey a speaker’s mood through verbs </a:t>
                      </a:r>
                    </a:p>
                    <a:p>
                      <a:r>
                        <a:rPr lang="en-US" sz="1300" dirty="0"/>
                        <a:t>I can use show not tell to build tension</a:t>
                      </a:r>
                    </a:p>
                    <a:p>
                      <a:pPr algn="ctr"/>
                      <a:r>
                        <a:rPr lang="en-US" sz="1300" b="1" u="sng" dirty="0"/>
                        <a:t>SHORT WRITING OPPORTUNITIES</a:t>
                      </a:r>
                    </a:p>
                    <a:p>
                      <a:pPr algn="ctr"/>
                      <a:endParaRPr lang="en-US" sz="1300" b="1" u="sng" dirty="0"/>
                    </a:p>
                    <a:p>
                      <a:pPr marL="285750" indent="-285750" algn="ctr">
                        <a:buFont typeface="Wingdings" pitchFamily="2" charset="2"/>
                        <a:buChar char="ü"/>
                      </a:pPr>
                      <a:r>
                        <a:rPr lang="en-US" sz="1300" b="0" u="none" dirty="0"/>
                        <a:t>Conversation between two characters </a:t>
                      </a:r>
                    </a:p>
                    <a:p>
                      <a:pPr marL="285750" indent="-285750" algn="ctr">
                        <a:buFont typeface="Wingdings" pitchFamily="2" charset="2"/>
                        <a:buChar char="ü"/>
                      </a:pPr>
                      <a:r>
                        <a:rPr lang="en-US" sz="1300" b="0" u="none" dirty="0"/>
                        <a:t>Descriptions of everyday objects from Prince Luke’s perspective</a:t>
                      </a:r>
                    </a:p>
                  </a:txBody>
                  <a:tcPr>
                    <a:solidFill>
                      <a:schemeClr val="accent5">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1" u="sng" dirty="0"/>
                        <a:t>As an orator:</a:t>
                      </a:r>
                    </a:p>
                    <a:p>
                      <a:r>
                        <a:rPr lang="en-US" sz="1300" dirty="0"/>
                        <a:t>I can retell a story orally</a:t>
                      </a:r>
                    </a:p>
                    <a:p>
                      <a:r>
                        <a:rPr lang="en-US" sz="1300" b="1" u="sng" dirty="0"/>
                        <a:t>As a writer:</a:t>
                      </a:r>
                    </a:p>
                    <a:p>
                      <a:r>
                        <a:rPr lang="en-US" sz="1300" dirty="0"/>
                        <a:t>I can use paragraphs to signal time, place and topic</a:t>
                      </a:r>
                    </a:p>
                    <a:p>
                      <a:r>
                        <a:rPr lang="en-US" sz="1300" dirty="0"/>
                        <a:t>I can combine paragraphs to write short narratives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I can use the 5 senses without using ‘I can’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I can build tension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I can create characters and describe appearance, personality and 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I can include some dialogue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I can use a variety of sentence types for interest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I can develop and use direct speech as a story opener</a:t>
                      </a:r>
                    </a:p>
                    <a:p>
                      <a:r>
                        <a:rPr lang="en-US" sz="1300" dirty="0"/>
                        <a:t>I can end stories with a link to the beginning</a:t>
                      </a:r>
                    </a:p>
                    <a:p>
                      <a:r>
                        <a:rPr lang="en-US" sz="1300" dirty="0"/>
                        <a:t>I can plan a narrative independently</a:t>
                      </a:r>
                    </a:p>
                    <a:p>
                      <a:r>
                        <a:rPr lang="en-US" sz="1300" dirty="0"/>
                        <a:t>I can use a checklist to edit my own work </a:t>
                      </a:r>
                    </a:p>
                    <a:p>
                      <a:pPr algn="ctr"/>
                      <a:r>
                        <a:rPr lang="en-US" sz="1300" b="1" u="sng" dirty="0"/>
                        <a:t>OUTCOME</a:t>
                      </a:r>
                    </a:p>
                    <a:p>
                      <a:pPr marL="285750" indent="-285750" algn="ctr">
                        <a:buFont typeface="Wingdings" pitchFamily="2" charset="2"/>
                        <a:buChar char="ü"/>
                      </a:pPr>
                      <a:r>
                        <a:rPr lang="en-US" sz="1300" b="0" u="none" dirty="0"/>
                        <a:t>A story sequel – new adventure for the characters</a:t>
                      </a:r>
                    </a:p>
                  </a:txBody>
                  <a:tcPr>
                    <a:solidFill>
                      <a:schemeClr val="accent5">
                        <a:lumMod val="20000"/>
                        <a:lumOff val="80000"/>
                      </a:schemeClr>
                    </a:solidFill>
                  </a:tcPr>
                </a:tc>
                <a:extLst>
                  <a:ext uri="{0D108BD9-81ED-4DB2-BD59-A6C34878D82A}">
                    <a16:rowId xmlns:a16="http://schemas.microsoft.com/office/drawing/2014/main" val="4282356528"/>
                  </a:ext>
                </a:extLst>
              </a:tr>
            </a:tbl>
          </a:graphicData>
        </a:graphic>
      </p:graphicFrame>
      <p:sp>
        <p:nvSpPr>
          <p:cNvPr id="3" name="TextBox 2">
            <a:extLst>
              <a:ext uri="{FF2B5EF4-FFF2-40B4-BE49-F238E27FC236}">
                <a16:creationId xmlns:a16="http://schemas.microsoft.com/office/drawing/2014/main" id="{F726D3F9-959E-924F-936C-522F69A823EC}"/>
              </a:ext>
            </a:extLst>
          </p:cNvPr>
          <p:cNvSpPr txBox="1"/>
          <p:nvPr/>
        </p:nvSpPr>
        <p:spPr>
          <a:xfrm>
            <a:off x="1117600" y="27980"/>
            <a:ext cx="9772073" cy="4770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ENGLISH OBJECTIVES – Y3 SPRING WRITING TO ENTERTAIN NARRATIVE</a:t>
            </a:r>
          </a:p>
        </p:txBody>
      </p:sp>
    </p:spTree>
    <p:extLst>
      <p:ext uri="{BB962C8B-B14F-4D97-AF65-F5344CB8AC3E}">
        <p14:creationId xmlns:p14="http://schemas.microsoft.com/office/powerpoint/2010/main" val="1938889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0ABBC3-A21E-EA42-810E-814015EF455C}"/>
              </a:ext>
            </a:extLst>
          </p:cNvPr>
          <p:cNvSpPr txBox="1"/>
          <p:nvPr/>
        </p:nvSpPr>
        <p:spPr>
          <a:xfrm>
            <a:off x="828675" y="371475"/>
            <a:ext cx="1058703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Y4 writing to entertain narrative o</a:t>
            </a:r>
            <a:r>
              <a:rPr kumimoji="0" lang="en-US" sz="3000" b="1" i="1" u="sng"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utcome</a:t>
            </a:r>
            <a:r>
              <a:rPr kumimoji="0" lang="en-US" sz="3000" b="1"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Alternative ending</a:t>
            </a:r>
          </a:p>
        </p:txBody>
      </p:sp>
      <p:sp>
        <p:nvSpPr>
          <p:cNvPr id="3" name="Rectangle 2">
            <a:extLst>
              <a:ext uri="{FF2B5EF4-FFF2-40B4-BE49-F238E27FC236}">
                <a16:creationId xmlns:a16="http://schemas.microsoft.com/office/drawing/2014/main" id="{AD32526B-E73D-584B-AAC0-475AC9F28FC4}"/>
              </a:ext>
            </a:extLst>
          </p:cNvPr>
          <p:cNvSpPr>
            <a:spLocks noChangeArrowheads="1"/>
          </p:cNvSpPr>
          <p:nvPr/>
        </p:nvSpPr>
        <p:spPr bwMode="auto">
          <a:xfrm>
            <a:off x="6929438" y="2047993"/>
            <a:ext cx="353541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7AA4104-4436-FD49-8098-94A75671128C}"/>
              </a:ext>
            </a:extLst>
          </p:cNvPr>
          <p:cNvSpPr txBox="1"/>
          <p:nvPr/>
        </p:nvSpPr>
        <p:spPr>
          <a:xfrm>
            <a:off x="1571625" y="3157538"/>
            <a:ext cx="4243388"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Core Text – Agent </a:t>
            </a:r>
            <a:r>
              <a:rPr kumimoji="0" lang="en-US" sz="35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Zaiba</a:t>
            </a:r>
            <a:r>
              <a:rPr kumimoji="0" lang="en-US"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investigates</a:t>
            </a:r>
          </a:p>
        </p:txBody>
      </p:sp>
      <p:sp>
        <p:nvSpPr>
          <p:cNvPr id="6" name="Rectangle 4">
            <a:extLst>
              <a:ext uri="{FF2B5EF4-FFF2-40B4-BE49-F238E27FC236}">
                <a16:creationId xmlns:a16="http://schemas.microsoft.com/office/drawing/2014/main" id="{90ECB9A6-6AEE-114A-83F5-2B25408EBAAD}"/>
              </a:ext>
            </a:extLst>
          </p:cNvPr>
          <p:cNvSpPr>
            <a:spLocks noChangeArrowheads="1"/>
          </p:cNvSpPr>
          <p:nvPr/>
        </p:nvSpPr>
        <p:spPr bwMode="auto">
          <a:xfrm>
            <a:off x="428625" y="94286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AD76E5F-A3C3-219B-0838-D282F7EDECB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8669" y="1825185"/>
            <a:ext cx="2848293" cy="4372865"/>
          </a:xfrm>
          <a:prstGeom prst="rect">
            <a:avLst/>
          </a:prstGeom>
          <a:noFill/>
          <a:ln>
            <a:noFill/>
          </a:ln>
        </p:spPr>
      </p:pic>
    </p:spTree>
    <p:extLst>
      <p:ext uri="{BB962C8B-B14F-4D97-AF65-F5344CB8AC3E}">
        <p14:creationId xmlns:p14="http://schemas.microsoft.com/office/powerpoint/2010/main" val="2220984284"/>
      </p:ext>
    </p:extLst>
  </p:cSld>
  <p:clrMapOvr>
    <a:masterClrMapping/>
  </p:clrMapOvr>
</p:sld>
</file>

<file path=ppt/theme/theme1.xml><?xml version="1.0" encoding="utf-8"?>
<a:theme xmlns:a="http://schemas.openxmlformats.org/drawingml/2006/main" name="Brooklands less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ooklands lesson" id="{10656BCA-7634-FF49-B2CC-041B72C7D93D}" vid="{0357D083-AB0C-694E-A2D5-2F0DBAE3337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EF6C3980808F4CA36A6951BC88DA4C" ma:contentTypeVersion="18" ma:contentTypeDescription="Create a new document." ma:contentTypeScope="" ma:versionID="986b482a1c1c51192bc65da578b03616">
  <xsd:schema xmlns:xsd="http://www.w3.org/2001/XMLSchema" xmlns:xs="http://www.w3.org/2001/XMLSchema" xmlns:p="http://schemas.microsoft.com/office/2006/metadata/properties" xmlns:ns2="6a90e759-57da-4455-ae7a-1ee6edbe334e" xmlns:ns3="50fbbf5c-8254-466d-a08e-b3fdf861dbeb" targetNamespace="http://schemas.microsoft.com/office/2006/metadata/properties" ma:root="true" ma:fieldsID="aa5dd1ef03cde57ff6e1bddb2775d2f8" ns2:_="" ns3:_="">
    <xsd:import namespace="6a90e759-57da-4455-ae7a-1ee6edbe334e"/>
    <xsd:import namespace="50fbbf5c-8254-466d-a08e-b3fdf861dbe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90e759-57da-4455-ae7a-1ee6edbe33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d76a24-cb63-497f-ab83-19154814f5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fbbf5c-8254-466d-a08e-b3fdf861dbe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f9a59ee-5f95-45a1-90f2-3f77a3b1d1d0}" ma:internalName="TaxCatchAll" ma:showField="CatchAllData" ma:web="50fbbf5c-8254-466d-a08e-b3fdf861db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0fbbf5c-8254-466d-a08e-b3fdf861dbeb" xsi:nil="true"/>
    <lcf76f155ced4ddcb4097134ff3c332f xmlns="6a90e759-57da-4455-ae7a-1ee6edbe334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55781B4-47EE-4BE1-A812-7FAFAA4263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90e759-57da-4455-ae7a-1ee6edbe334e"/>
    <ds:schemaRef ds:uri="50fbbf5c-8254-466d-a08e-b3fdf861db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A6C4D4-AEDA-4C44-A150-375B42274589}">
  <ds:schemaRefs>
    <ds:schemaRef ds:uri="http://schemas.microsoft.com/sharepoint/v3/contenttype/forms"/>
  </ds:schemaRefs>
</ds:datastoreItem>
</file>

<file path=customXml/itemProps3.xml><?xml version="1.0" encoding="utf-8"?>
<ds:datastoreItem xmlns:ds="http://schemas.openxmlformats.org/officeDocument/2006/customXml" ds:itemID="{64A710A1-506E-4FC8-8FFA-B7B8F1A6B3A1}">
  <ds:schemaRefs>
    <ds:schemaRef ds:uri="50fbbf5c-8254-466d-a08e-b3fdf861dbeb"/>
    <ds:schemaRef ds:uri="6a90e759-57da-4455-ae7a-1ee6edbe334e"/>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Brooklands lesson</Template>
  <TotalTime>3704</TotalTime>
  <Words>7584</Words>
  <Application>Microsoft Office PowerPoint</Application>
  <PresentationFormat>Widescreen</PresentationFormat>
  <Paragraphs>1049</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Century Gothic</vt:lpstr>
      <vt:lpstr>Wingdings</vt:lpstr>
      <vt:lpstr>Brooklands lesson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Putt</dc:creator>
  <cp:lastModifiedBy>Kate Putt</cp:lastModifiedBy>
  <cp:revision>6</cp:revision>
  <dcterms:created xsi:type="dcterms:W3CDTF">2023-08-08T18:23:45Z</dcterms:created>
  <dcterms:modified xsi:type="dcterms:W3CDTF">2024-03-03T18:27:12Z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0x01010044EF6C3980808F4CA36A6951BC88DA4C</vt:lpwstr>
  </property>
  <property fmtid="{D5CDD505-2E9C-101B-9397-08002B2CF9AE}" pid="3" name="MediaServiceImageTags">
    <vt:lpwstr/>
  </property>
</Properties>
</file>